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9" r:id="rId17"/>
    <p:sldId id="277" r:id="rId18"/>
    <p:sldId id="278" r:id="rId19"/>
    <p:sldId id="280" r:id="rId20"/>
    <p:sldId id="266" r:id="rId21"/>
    <p:sldId id="281" r:id="rId22"/>
    <p:sldId id="265" r:id="rId23"/>
    <p:sldId id="282" r:id="rId24"/>
    <p:sldId id="283" r:id="rId25"/>
    <p:sldId id="284" r:id="rId26"/>
    <p:sldId id="285" r:id="rId27"/>
    <p:sldId id="286" r:id="rId28"/>
    <p:sldId id="291" r:id="rId29"/>
    <p:sldId id="290" r:id="rId30"/>
    <p:sldId id="287" r:id="rId31"/>
    <p:sldId id="292" r:id="rId32"/>
    <p:sldId id="288" r:id="rId33"/>
    <p:sldId id="289" r:id="rId34"/>
    <p:sldId id="296" r:id="rId35"/>
    <p:sldId id="293" r:id="rId36"/>
    <p:sldId id="295" r:id="rId37"/>
    <p:sldId id="297" r:id="rId38"/>
    <p:sldId id="298" r:id="rId39"/>
    <p:sldId id="299" r:id="rId40"/>
    <p:sldId id="300" r:id="rId41"/>
    <p:sldId id="303" r:id="rId42"/>
    <p:sldId id="302" r:id="rId43"/>
    <p:sldId id="30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8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361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7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35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1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3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A6F3D3-2E4A-4CE8-88A4-232004F3D59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B1A4EB-85FF-4EE7-BC0E-C08E77DD7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8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6154" y="481806"/>
            <a:ext cx="6895846" cy="1737287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Town of</a:t>
            </a:r>
            <a:b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Camp Verde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6154" y="2216583"/>
            <a:ext cx="6895846" cy="81294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haparral Pro Light" panose="02060403030505090203" pitchFamily="18" charset="0"/>
              </a:rPr>
              <a:t>The Center Of It 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6154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96154" y="3029527"/>
            <a:ext cx="6397082" cy="325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000" dirty="0">
                <a:latin typeface="Adobe Caslon Pro Bold" panose="0205070206050A020403" pitchFamily="18" charset="0"/>
              </a:rPr>
              <a:t>       </a:t>
            </a:r>
            <a:r>
              <a:rPr lang="en-US" sz="6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Annual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Budget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6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                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18" y="4770162"/>
            <a:ext cx="3137003" cy="20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6" y="-454600"/>
            <a:ext cx="10455564" cy="103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0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52721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79041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896" y="-92364"/>
            <a:ext cx="7230941" cy="9356441"/>
          </a:xfrm>
        </p:spPr>
      </p:pic>
    </p:spTree>
    <p:extLst>
      <p:ext uri="{BB962C8B-B14F-4D97-AF65-F5344CB8AC3E}">
        <p14:creationId xmlns:p14="http://schemas.microsoft.com/office/powerpoint/2010/main" val="238277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46035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00331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09" y="0"/>
            <a:ext cx="5296955" cy="6858000"/>
          </a:xfrm>
        </p:spPr>
      </p:pic>
    </p:spTree>
    <p:extLst>
      <p:ext uri="{BB962C8B-B14F-4D97-AF65-F5344CB8AC3E}">
        <p14:creationId xmlns:p14="http://schemas.microsoft.com/office/powerpoint/2010/main" val="156468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264678"/>
            <a:ext cx="8913090" cy="11484819"/>
          </a:xfrm>
        </p:spPr>
      </p:pic>
    </p:spTree>
    <p:extLst>
      <p:ext uri="{BB962C8B-B14F-4D97-AF65-F5344CB8AC3E}">
        <p14:creationId xmlns:p14="http://schemas.microsoft.com/office/powerpoint/2010/main" val="126219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27" y="-5289259"/>
            <a:ext cx="8913090" cy="11484819"/>
          </a:xfrm>
        </p:spPr>
      </p:pic>
    </p:spTree>
    <p:extLst>
      <p:ext uri="{BB962C8B-B14F-4D97-AF65-F5344CB8AC3E}">
        <p14:creationId xmlns:p14="http://schemas.microsoft.com/office/powerpoint/2010/main" val="1200871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164408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309" y="365125"/>
            <a:ext cx="4618183" cy="2627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cap="none" dirty="0">
                <a:ln>
                  <a:noFill/>
                </a:ln>
                <a:solidFill>
                  <a:prstClr val="black"/>
                </a:solidFill>
                <a:latin typeface="Adobe Caslon Pro Bold" panose="0205070206050A020403" pitchFamily="18" charset="0"/>
              </a:rPr>
              <a:t>Population: 11,000</a:t>
            </a:r>
            <a:br>
              <a:rPr lang="en-US" cap="none" dirty="0">
                <a:ln>
                  <a:noFill/>
                </a:ln>
                <a:solidFill>
                  <a:prstClr val="black"/>
                </a:solidFill>
                <a:latin typeface="Adobe Caslon Pro Bold" panose="0205070206050A020403" pitchFamily="18" charset="0"/>
              </a:rPr>
            </a:br>
            <a:r>
              <a:rPr lang="en-US" cap="none" dirty="0">
                <a:ln>
                  <a:noFill/>
                </a:ln>
                <a:solidFill>
                  <a:prstClr val="black"/>
                </a:solidFill>
                <a:latin typeface="Adobe Caslon Pro Bold" panose="0205070206050A020403" pitchFamily="18" charset="0"/>
              </a:rPr>
              <a:t>Square miles: 42.6</a:t>
            </a:r>
            <a:br>
              <a:rPr lang="en-US" cap="none" dirty="0">
                <a:ln>
                  <a:noFill/>
                </a:ln>
                <a:solidFill>
                  <a:prstClr val="black"/>
                </a:solidFill>
                <a:latin typeface="Adobe Caslon Pro Bold" panose="0205070206050A020403" pitchFamily="18" charset="0"/>
              </a:rPr>
            </a:br>
            <a:r>
              <a:rPr lang="en-US" cap="none" dirty="0">
                <a:ln>
                  <a:noFill/>
                </a:ln>
                <a:solidFill>
                  <a:prstClr val="black"/>
                </a:solidFill>
                <a:latin typeface="Adobe Caslon Pro Bold" panose="0205070206050A020403" pitchFamily="18" charset="0"/>
              </a:rPr>
              <a:t>Stoplights: 7*</a:t>
            </a:r>
            <a:endParaRPr lang="en-US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5740400" cy="39390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12" y="2789382"/>
            <a:ext cx="3149996" cy="371763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1" y="4424218"/>
            <a:ext cx="5740400" cy="2433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GF </a:t>
            </a:r>
            <a:r>
              <a:rPr lang="en-US" sz="3600" dirty="0" err="1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Exp</a:t>
            </a:r>
            <a:r>
              <a:rPr lang="en-US" sz="3600" dirty="0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: $8.6M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Finance </a:t>
            </a:r>
            <a:r>
              <a:rPr lang="en-US" sz="3600" dirty="0" err="1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Ee’s</a:t>
            </a:r>
            <a:r>
              <a:rPr lang="en-US" sz="3600" dirty="0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: 3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dirty="0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World’s Largest </a:t>
            </a:r>
            <a:r>
              <a:rPr lang="en-US" sz="3600" dirty="0" err="1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Kokopelli</a:t>
            </a:r>
            <a:r>
              <a:rPr lang="en-US" sz="3600" dirty="0">
                <a:solidFill>
                  <a:prstClr val="black"/>
                </a:solidFill>
                <a:latin typeface="Adobe Caslon Pro Bold" panose="0205070206050A020403" pitchFamily="18" charset="0"/>
                <a:ea typeface="+mn-ea"/>
                <a:cs typeface="+mn-cs"/>
              </a:rPr>
              <a:t>: 1</a:t>
            </a:r>
          </a:p>
        </p:txBody>
      </p:sp>
    </p:spTree>
    <p:extLst>
      <p:ext uri="{BB962C8B-B14F-4D97-AF65-F5344CB8AC3E}">
        <p14:creationId xmlns:p14="http://schemas.microsoft.com/office/powerpoint/2010/main" val="208997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2" y="2022763"/>
            <a:ext cx="9854479" cy="4147128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Adobe Caslon Pro Bold" panose="0205070206050A020403" pitchFamily="18" charset="0"/>
              </a:rPr>
              <a:t>Expand public services infrastructure.</a:t>
            </a:r>
          </a:p>
          <a:p>
            <a:pPr lvl="1"/>
            <a:r>
              <a:rPr lang="en-US" sz="3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 the short-term, wastewater services need to be expanded to allow for future economic growth.  In the long-term, securing right-of-way areas and water delivery services.</a:t>
            </a:r>
          </a:p>
        </p:txBody>
      </p:sp>
    </p:spTree>
    <p:extLst>
      <p:ext uri="{BB962C8B-B14F-4D97-AF65-F5344CB8AC3E}">
        <p14:creationId xmlns:p14="http://schemas.microsoft.com/office/powerpoint/2010/main" val="73310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61" y="0"/>
            <a:ext cx="8868103" cy="6858000"/>
          </a:xfrm>
        </p:spPr>
      </p:pic>
    </p:spTree>
    <p:extLst>
      <p:ext uri="{BB962C8B-B14F-4D97-AF65-F5344CB8AC3E}">
        <p14:creationId xmlns:p14="http://schemas.microsoft.com/office/powerpoint/2010/main" val="322767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782" y="3555999"/>
            <a:ext cx="2839795" cy="2392219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522691" y="5924008"/>
            <a:ext cx="2413886" cy="933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– the Pig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09273" y="2354583"/>
            <a:ext cx="5943600" cy="3455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chemeClr val="bg1"/>
                </a:solidFill>
                <a:latin typeface="Bodoni MT Black" panose="02070A03080606020203" pitchFamily="18" charset="0"/>
              </a:rPr>
              <a:t>I want it NOW!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96508"/>
            <a:ext cx="3141820" cy="24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388837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1963048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93" y="0"/>
            <a:ext cx="5873906" cy="7601527"/>
          </a:xfrm>
        </p:spPr>
      </p:pic>
    </p:spTree>
    <p:extLst>
      <p:ext uri="{BB962C8B-B14F-4D97-AF65-F5344CB8AC3E}">
        <p14:creationId xmlns:p14="http://schemas.microsoft.com/office/powerpoint/2010/main" val="331209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27581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1558513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72" y="0"/>
            <a:ext cx="5265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86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7" y="0"/>
            <a:ext cx="10865923" cy="6858001"/>
          </a:xfrm>
        </p:spPr>
      </p:pic>
    </p:spTree>
    <p:extLst>
      <p:ext uri="{BB962C8B-B14F-4D97-AF65-F5344CB8AC3E}">
        <p14:creationId xmlns:p14="http://schemas.microsoft.com/office/powerpoint/2010/main" val="150336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99" y="365125"/>
            <a:ext cx="5020602" cy="6017202"/>
          </a:xfrm>
        </p:spPr>
      </p:pic>
    </p:spTree>
    <p:extLst>
      <p:ext uri="{BB962C8B-B14F-4D97-AF65-F5344CB8AC3E}">
        <p14:creationId xmlns:p14="http://schemas.microsoft.com/office/powerpoint/2010/main" val="4246816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2770719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6" y="-341483"/>
            <a:ext cx="10087941" cy="7795228"/>
          </a:xfrm>
        </p:spPr>
      </p:pic>
    </p:spTree>
    <p:extLst>
      <p:ext uri="{BB962C8B-B14F-4D97-AF65-F5344CB8AC3E}">
        <p14:creationId xmlns:p14="http://schemas.microsoft.com/office/powerpoint/2010/main" val="1825400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3503136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246780"/>
            <a:ext cx="11499273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Capital  improvement  Plan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Projects Sheets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Presentations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Discussion &amp; Ranking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Development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Reviews</a:t>
            </a:r>
          </a:p>
          <a:p>
            <a:pPr lvl="5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Approval</a:t>
            </a:r>
          </a:p>
        </p:txBody>
      </p:sp>
    </p:spTree>
    <p:extLst>
      <p:ext uri="{BB962C8B-B14F-4D97-AF65-F5344CB8AC3E}">
        <p14:creationId xmlns:p14="http://schemas.microsoft.com/office/powerpoint/2010/main" val="618172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354" y="3749963"/>
            <a:ext cx="2411412" cy="2411412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661236" y="6113353"/>
            <a:ext cx="2413886" cy="74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– the Puppy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" b="94767" l="1101" r="998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05" y="1871119"/>
            <a:ext cx="3964797" cy="375382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57225" y="2022475"/>
            <a:ext cx="8534400" cy="414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General Fund</a:t>
            </a:r>
          </a:p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HURF/Streets</a:t>
            </a:r>
          </a:p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Wastewater</a:t>
            </a:r>
          </a:p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CIP</a:t>
            </a:r>
          </a:p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Debt Snapshot</a:t>
            </a:r>
          </a:p>
          <a:p>
            <a:pPr marL="0" indent="0">
              <a:buNone/>
            </a:pPr>
            <a:endParaRPr lang="en-US" sz="32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27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Revenues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Wages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Fees</a:t>
            </a:r>
          </a:p>
          <a:p>
            <a:pPr marL="1371600" lvl="3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1828800" lvl="4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1828800" lvl="4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03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Revenues</a:t>
            </a:r>
          </a:p>
          <a:p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-State Taxes</a:t>
            </a:r>
          </a:p>
          <a:p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-Local Taxes</a:t>
            </a:r>
          </a:p>
          <a:p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-CIP </a:t>
            </a:r>
            <a:r>
              <a:rPr lang="en-US" sz="3200" dirty="0" err="1">
                <a:solidFill>
                  <a:srgbClr val="FFC000"/>
                </a:solidFill>
                <a:latin typeface="Adobe Caslon Pro Bold" panose="0205070206050A020403" pitchFamily="18" charset="0"/>
              </a:rPr>
              <a:t>Est’d</a:t>
            </a:r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 Funding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Wages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63482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Revenues</a:t>
            </a:r>
          </a:p>
          <a:p>
            <a:pPr lvl="1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Wages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Fees</a:t>
            </a:r>
          </a:p>
          <a:p>
            <a:pPr marL="914400" lvl="2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1828800" lvl="4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1828800" lvl="4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98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7" y="-289425"/>
            <a:ext cx="9817372" cy="7586152"/>
          </a:xfrm>
        </p:spPr>
      </p:pic>
    </p:spTree>
    <p:extLst>
      <p:ext uri="{BB962C8B-B14F-4D97-AF65-F5344CB8AC3E}">
        <p14:creationId xmlns:p14="http://schemas.microsoft.com/office/powerpoint/2010/main" val="3240721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Revenues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Wages</a:t>
            </a:r>
          </a:p>
          <a:p>
            <a:pPr lvl="2"/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Fees</a:t>
            </a:r>
          </a:p>
          <a:p>
            <a:pPr marL="1371600" lvl="3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1828800" lvl="4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1828800" lvl="4" indent="0">
              <a:buNone/>
            </a:pP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8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69" y="558684"/>
            <a:ext cx="6628878" cy="6242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2" y="2087101"/>
            <a:ext cx="3910752" cy="4410364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27" y="3049745"/>
            <a:ext cx="4291043" cy="3614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60" y="378691"/>
            <a:ext cx="4264889" cy="39840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55179" y="1393747"/>
            <a:ext cx="2906551" cy="982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224702">
            <a:off x="7933190" y="768913"/>
            <a:ext cx="1267691" cy="92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Fees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1023502">
            <a:off x="10285441" y="2565016"/>
            <a:ext cx="1505516" cy="92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Wages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90" y="1010102"/>
            <a:ext cx="3933724" cy="27329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88427" y="1885150"/>
            <a:ext cx="1983509" cy="1311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dobe Caslon Pro Bold" panose="0205070206050A020403" pitchFamily="18" charset="0"/>
              </a:rPr>
              <a:t>Plan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3581811"/>
            <a:ext cx="5201507" cy="30396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824458" y="4136717"/>
            <a:ext cx="1729572" cy="927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dobe Caslon Pro Bold" panose="0205070206050A020403" pitchFamily="18" charset="0"/>
              </a:rPr>
              <a:t>Debt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460" y="4450409"/>
            <a:ext cx="1267691" cy="92796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CIP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760718" y="3996311"/>
            <a:ext cx="2152564" cy="1469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Other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SRF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8265" y="243037"/>
            <a:ext cx="6657278" cy="120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Budget Animal Farm</a:t>
            </a:r>
          </a:p>
        </p:txBody>
      </p:sp>
    </p:spTree>
    <p:extLst>
      <p:ext uri="{BB962C8B-B14F-4D97-AF65-F5344CB8AC3E}">
        <p14:creationId xmlns:p14="http://schemas.microsoft.com/office/powerpoint/2010/main" val="1634685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Expenses</a:t>
            </a:r>
            <a:endParaRPr lang="en-US" sz="32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  <a:p>
            <a:pPr lvl="1"/>
            <a:r>
              <a:rPr lang="en-US" sz="30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Dept</a:t>
            </a: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Heads enter expenses into software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Pull </a:t>
            </a:r>
            <a:r>
              <a:rPr lang="en-US" sz="30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exp’s</a:t>
            </a: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into Excel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Manager review’s with </a:t>
            </a:r>
            <a:r>
              <a:rPr lang="en-US" sz="30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Dept</a:t>
            </a: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Heads</a:t>
            </a: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Council presentations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Council reviews with Town Manager &amp; Finance Director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Final prep for Tentative Budget approval</a:t>
            </a:r>
            <a:endParaRPr lang="en-US" sz="30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70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46" y="0"/>
            <a:ext cx="8875058" cy="6858000"/>
          </a:xfrm>
        </p:spPr>
      </p:pic>
    </p:spTree>
    <p:extLst>
      <p:ext uri="{BB962C8B-B14F-4D97-AF65-F5344CB8AC3E}">
        <p14:creationId xmlns:p14="http://schemas.microsoft.com/office/powerpoint/2010/main" val="2110986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5883564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52578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Operations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7225" y="2022475"/>
            <a:ext cx="8534400" cy="41481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Expenses</a:t>
            </a:r>
            <a:endParaRPr lang="en-US" sz="3200" dirty="0">
              <a:solidFill>
                <a:srgbClr val="FFC000"/>
              </a:solidFill>
              <a:latin typeface="Adobe Caslon Pro Bold" panose="0205070206050A020403" pitchFamily="18" charset="0"/>
            </a:endParaRPr>
          </a:p>
          <a:p>
            <a:pPr lvl="1"/>
            <a:r>
              <a:rPr lang="en-US" sz="30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Dept</a:t>
            </a: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Heads enter expenses into software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Pull </a:t>
            </a:r>
            <a:r>
              <a:rPr lang="en-US" sz="30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exp’s</a:t>
            </a: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into Excel</a:t>
            </a:r>
          </a:p>
          <a:p>
            <a:pPr lvl="1"/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Manager review’s with </a:t>
            </a:r>
            <a:r>
              <a:rPr lang="en-US" sz="3000" dirty="0" err="1">
                <a:solidFill>
                  <a:schemeClr val="bg1"/>
                </a:solidFill>
                <a:latin typeface="Adobe Caslon Pro Bold" panose="0205070206050A020403" pitchFamily="18" charset="0"/>
              </a:rPr>
              <a:t>Dept</a:t>
            </a: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Heads</a:t>
            </a:r>
            <a:endParaRPr lang="en-US" sz="32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Council presentations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Council reviews with Town Manager &amp; Finance Director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Final prep for Tentative Budget approval</a:t>
            </a:r>
            <a:endParaRPr lang="en-US" sz="30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22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6154" y="481806"/>
            <a:ext cx="6895846" cy="1737287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Town of</a:t>
            </a:r>
            <a:b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en-US" sz="6000" dirty="0">
                <a:solidFill>
                  <a:schemeClr val="bg1"/>
                </a:solidFill>
                <a:latin typeface="Algerian" panose="04020705040A02060702" pitchFamily="82" charset="0"/>
              </a:rPr>
              <a:t>Camp Verde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6154" y="2216583"/>
            <a:ext cx="6895846" cy="81294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haparral Pro Light" panose="02060403030505090203" pitchFamily="18" charset="0"/>
              </a:rPr>
              <a:t>The Center Of It 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6154" cy="6858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296154" y="3029527"/>
            <a:ext cx="6397082" cy="325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Adobe Caslon Pro Bold" panose="0205070206050A020403" pitchFamily="18" charset="0"/>
              </a:rPr>
              <a:t>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Mike Showers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Finance Director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Michael.Showers@CampVerde.az.gov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928.554.0811</a:t>
            </a:r>
          </a:p>
        </p:txBody>
      </p:sp>
    </p:spTree>
    <p:extLst>
      <p:ext uri="{BB962C8B-B14F-4D97-AF65-F5344CB8AC3E}">
        <p14:creationId xmlns:p14="http://schemas.microsoft.com/office/powerpoint/2010/main" val="60106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231696"/>
            <a:ext cx="8377382" cy="959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157018"/>
            <a:ext cx="11508508" cy="145011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Budget  Time  Line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1528796"/>
            <a:ext cx="11111346" cy="4373240"/>
          </a:xfrm>
        </p:spPr>
      </p:pic>
    </p:spTree>
    <p:extLst>
      <p:ext uri="{BB962C8B-B14F-4D97-AF65-F5344CB8AC3E}">
        <p14:creationId xmlns:p14="http://schemas.microsoft.com/office/powerpoint/2010/main" val="94010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086" y="3607498"/>
            <a:ext cx="3197234" cy="22212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35086" y="5760569"/>
            <a:ext cx="2968667" cy="933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– the Kitty Cat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95" y="2422781"/>
            <a:ext cx="2630392" cy="3566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" y="2422781"/>
            <a:ext cx="3566432" cy="3566432"/>
          </a:xfrm>
          <a:prstGeom prst="rect">
            <a:avLst/>
          </a:prstGeom>
        </p:spPr>
      </p:pic>
      <p:sp>
        <p:nvSpPr>
          <p:cNvPr id="10" name="Plus 9"/>
          <p:cNvSpPr/>
          <p:nvPr/>
        </p:nvSpPr>
        <p:spPr>
          <a:xfrm>
            <a:off x="3720810" y="3607499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17584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468" l="629" r="99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" y="1270326"/>
            <a:ext cx="11232699" cy="600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0" b="97436" l="172" r="97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246780"/>
            <a:ext cx="7453746" cy="94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548"/>
            <a:ext cx="10515600" cy="129640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Strategic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03" y="2022763"/>
            <a:ext cx="8534400" cy="414712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dobe Caslon Pro Bold" panose="0205070206050A020403" pitchFamily="18" charset="0"/>
              </a:rPr>
              <a:t>Homework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Intro / Review</a:t>
            </a:r>
          </a:p>
          <a:p>
            <a:pPr lvl="2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Values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State of the Town</a:t>
            </a:r>
          </a:p>
          <a:p>
            <a:pPr lvl="4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SWOT Analysis</a:t>
            </a:r>
          </a:p>
          <a:p>
            <a:pPr lvl="5"/>
            <a:r>
              <a:rPr lang="en-US" sz="32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2954998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1" y="-92363"/>
            <a:ext cx="8164945" cy="7453746"/>
          </a:xfrm>
        </p:spPr>
      </p:pic>
    </p:spTree>
    <p:extLst>
      <p:ext uri="{BB962C8B-B14F-4D97-AF65-F5344CB8AC3E}">
        <p14:creationId xmlns:p14="http://schemas.microsoft.com/office/powerpoint/2010/main" val="323691722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509</TotalTime>
  <Words>406</Words>
  <Application>Microsoft Office PowerPoint</Application>
  <PresentationFormat>Widescreen</PresentationFormat>
  <Paragraphs>178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Adobe Caslon Pro Bold</vt:lpstr>
      <vt:lpstr>Algerian</vt:lpstr>
      <vt:lpstr>Arial</vt:lpstr>
      <vt:lpstr>Bodoni MT Black</vt:lpstr>
      <vt:lpstr>Century Gothic</vt:lpstr>
      <vt:lpstr>Chaparral Pro Light</vt:lpstr>
      <vt:lpstr>Wingdings 3</vt:lpstr>
      <vt:lpstr>Slice</vt:lpstr>
      <vt:lpstr>Town of Camp Verde</vt:lpstr>
      <vt:lpstr>Population: 11,000 Square miles: 42.6 Stoplights: 7*</vt:lpstr>
      <vt:lpstr>PowerPoint Presentation</vt:lpstr>
      <vt:lpstr>CIP</vt:lpstr>
      <vt:lpstr>Budget  Time  Line</vt:lpstr>
      <vt:lpstr>Strategic Plan</vt:lpstr>
      <vt:lpstr>Strategic Plan</vt:lpstr>
      <vt:lpstr>Strategic Plan</vt:lpstr>
      <vt:lpstr>PowerPoint Presentation</vt:lpstr>
      <vt:lpstr>PowerPoint Presentation</vt:lpstr>
      <vt:lpstr>Strategic Plan</vt:lpstr>
      <vt:lpstr>Strategic Plan</vt:lpstr>
      <vt:lpstr>PowerPoint Presentation</vt:lpstr>
      <vt:lpstr>Strategic Plan</vt:lpstr>
      <vt:lpstr>Strategic Plan</vt:lpstr>
      <vt:lpstr>PowerPoint Presentation</vt:lpstr>
      <vt:lpstr>PowerPoint Presentation</vt:lpstr>
      <vt:lpstr>PowerPoint Presentation</vt:lpstr>
      <vt:lpstr>Strategic Plan</vt:lpstr>
      <vt:lpstr>Strategic Plan</vt:lpstr>
      <vt:lpstr>PowerPoint Presentation</vt:lpstr>
      <vt:lpstr>Capital  improvement  Plan</vt:lpstr>
      <vt:lpstr>Capital  improvement  Plan</vt:lpstr>
      <vt:lpstr>Capital  improvement  Plan</vt:lpstr>
      <vt:lpstr>PowerPoint Presentation</vt:lpstr>
      <vt:lpstr>Capital  improvement  Plan</vt:lpstr>
      <vt:lpstr>Capital  improvement  Plan</vt:lpstr>
      <vt:lpstr>PowerPoint Presentation</vt:lpstr>
      <vt:lpstr>PowerPoint Presentation</vt:lpstr>
      <vt:lpstr>Capital  improvement  Plan</vt:lpstr>
      <vt:lpstr>PowerPoint Presentation</vt:lpstr>
      <vt:lpstr>Capital  improvement  Plan</vt:lpstr>
      <vt:lpstr>Capital  improvement  Plan</vt:lpstr>
      <vt:lpstr>Operations</vt:lpstr>
      <vt:lpstr>Operations</vt:lpstr>
      <vt:lpstr>Operations</vt:lpstr>
      <vt:lpstr>Operations</vt:lpstr>
      <vt:lpstr>PowerPoint Presentation</vt:lpstr>
      <vt:lpstr>Operations</vt:lpstr>
      <vt:lpstr>Operations</vt:lpstr>
      <vt:lpstr>PowerPoint Presentation</vt:lpstr>
      <vt:lpstr>Operations</vt:lpstr>
      <vt:lpstr>Town of Camp Verde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Camp Verde</dc:title>
  <dc:creator>Michael Showers</dc:creator>
  <cp:lastModifiedBy>Samantha Womer</cp:lastModifiedBy>
  <cp:revision>45</cp:revision>
  <dcterms:created xsi:type="dcterms:W3CDTF">2018-10-05T17:10:09Z</dcterms:created>
  <dcterms:modified xsi:type="dcterms:W3CDTF">2018-10-10T21:46:20Z</dcterms:modified>
</cp:coreProperties>
</file>