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slideMasters/slideMaster2.xml" ContentType="application/vnd.openxmlformats-officedocument.presentationml.slideMaster+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diagrams/drawing5.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colors4.xml" ContentType="application/vnd.openxmlformats-officedocument.drawingml.diagramColors+xml"/>
  <Override PartName="/ppt/diagrams/drawing4.xml" ContentType="application/vnd.ms-office.drawingml.diagramDrawing+xml"/>
  <Override PartName="/ppt/handoutMasters/handoutMaster1.xml" ContentType="application/vnd.openxmlformats-officedocument.presentationml.handoutMaster+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quickStyle4.xml" ContentType="application/vnd.openxmlformats-officedocument.drawingml.diagramStyle+xml"/>
  <Override PartName="/ppt/commentAuthors.xml" ContentType="application/vnd.openxmlformats-officedocument.presentationml.commentAuthors+xml"/>
  <Override PartName="/ppt/diagrams/layout3.xml" ContentType="application/vnd.openxmlformats-officedocument.drawingml.diagramLayout+xml"/>
  <Override PartName="/ppt/diagrams/quickStyle3.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4" r:id="rId2"/>
  </p:sldMasterIdLst>
  <p:notesMasterIdLst>
    <p:notesMasterId r:id="rId36"/>
  </p:notesMasterIdLst>
  <p:handoutMasterIdLst>
    <p:handoutMasterId r:id="rId37"/>
  </p:handoutMasterIdLst>
  <p:sldIdLst>
    <p:sldId id="258" r:id="rId3"/>
    <p:sldId id="354" r:id="rId4"/>
    <p:sldId id="351" r:id="rId5"/>
    <p:sldId id="359" r:id="rId6"/>
    <p:sldId id="361" r:id="rId7"/>
    <p:sldId id="337" r:id="rId8"/>
    <p:sldId id="363" r:id="rId9"/>
    <p:sldId id="364" r:id="rId10"/>
    <p:sldId id="365" r:id="rId11"/>
    <p:sldId id="346" r:id="rId12"/>
    <p:sldId id="348" r:id="rId13"/>
    <p:sldId id="347" r:id="rId14"/>
    <p:sldId id="375" r:id="rId15"/>
    <p:sldId id="376" r:id="rId16"/>
    <p:sldId id="356" r:id="rId17"/>
    <p:sldId id="358" r:id="rId18"/>
    <p:sldId id="341" r:id="rId19"/>
    <p:sldId id="342" r:id="rId20"/>
    <p:sldId id="343" r:id="rId21"/>
    <p:sldId id="344" r:id="rId22"/>
    <p:sldId id="367" r:id="rId23"/>
    <p:sldId id="368" r:id="rId24"/>
    <p:sldId id="352" r:id="rId25"/>
    <p:sldId id="372" r:id="rId26"/>
    <p:sldId id="357" r:id="rId27"/>
    <p:sldId id="369" r:id="rId28"/>
    <p:sldId id="355" r:id="rId29"/>
    <p:sldId id="370" r:id="rId30"/>
    <p:sldId id="373" r:id="rId31"/>
    <p:sldId id="366" r:id="rId32"/>
    <p:sldId id="371" r:id="rId33"/>
    <p:sldId id="374" r:id="rId34"/>
    <p:sldId id="353"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Conway" initials="KC" lastIdx="13" clrIdx="0">
    <p:extLst>
      <p:ext uri="{19B8F6BF-5375-455C-9EA6-DF929625EA0E}">
        <p15:presenceInfo xmlns:p15="http://schemas.microsoft.com/office/powerpoint/2012/main" userId="S-1-5-21-3890984713-2283534118-2564689984-3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EA5"/>
    <a:srgbClr val="707270"/>
    <a:srgbClr val="7DB0C7"/>
    <a:srgbClr val="929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74250" autoAdjust="0"/>
  </p:normalViewPr>
  <p:slideViewPr>
    <p:cSldViewPr snapToGrid="0" snapToObjects="1">
      <p:cViewPr varScale="1">
        <p:scale>
          <a:sx n="83" d="100"/>
          <a:sy n="83" d="100"/>
        </p:scale>
        <p:origin x="876"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55" d="100"/>
          <a:sy n="55" d="100"/>
        </p:scale>
        <p:origin x="280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55ACD-FF91-466A-BFDB-6053A8EF925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9FE07C2-E294-4035-BF7F-CE3D9DBECB5C}">
      <dgm:prSet phldrT="[Text]"/>
      <dgm:spPr/>
      <dgm:t>
        <a:bodyPr/>
        <a:lstStyle/>
        <a:p>
          <a:r>
            <a:rPr lang="en-US" dirty="0" smtClean="0"/>
            <a:t>COVID-19 Funding</a:t>
          </a:r>
          <a:endParaRPr lang="en-US" dirty="0"/>
        </a:p>
      </dgm:t>
    </dgm:pt>
    <dgm:pt modelId="{866E34E0-3E43-48E3-9ED5-D362BA8B4F5C}" type="parTrans" cxnId="{3FFBB9F4-681F-4DD6-8E6E-9BD325BC28EA}">
      <dgm:prSet/>
      <dgm:spPr/>
      <dgm:t>
        <a:bodyPr/>
        <a:lstStyle/>
        <a:p>
          <a:endParaRPr lang="en-US"/>
        </a:p>
      </dgm:t>
    </dgm:pt>
    <dgm:pt modelId="{E6E04FF1-3F08-41AC-B330-1470E10026E8}" type="sibTrans" cxnId="{3FFBB9F4-681F-4DD6-8E6E-9BD325BC28EA}">
      <dgm:prSet/>
      <dgm:spPr/>
      <dgm:t>
        <a:bodyPr/>
        <a:lstStyle/>
        <a:p>
          <a:endParaRPr lang="en-US"/>
        </a:p>
      </dgm:t>
    </dgm:pt>
    <dgm:pt modelId="{DF96BD9D-620B-4B32-86EE-92827031EFEB}">
      <dgm:prSet phldrT="[Text]"/>
      <dgm:spPr/>
      <dgm:t>
        <a:bodyPr/>
        <a:lstStyle/>
        <a:p>
          <a:r>
            <a:rPr lang="en-US" dirty="0" smtClean="0"/>
            <a:t>Impact on Compliance and SEFA Accuracy</a:t>
          </a:r>
          <a:endParaRPr lang="en-US" dirty="0"/>
        </a:p>
      </dgm:t>
    </dgm:pt>
    <dgm:pt modelId="{D409EB7B-C357-4E59-B4BB-F1A6BAFDDAEB}" type="parTrans" cxnId="{4F6764F3-B5F7-4073-9E49-1880C21B9F3D}">
      <dgm:prSet/>
      <dgm:spPr/>
      <dgm:t>
        <a:bodyPr/>
        <a:lstStyle/>
        <a:p>
          <a:endParaRPr lang="en-US"/>
        </a:p>
      </dgm:t>
    </dgm:pt>
    <dgm:pt modelId="{BC6137C3-C736-4D5E-886A-0DA220A6D884}" type="sibTrans" cxnId="{4F6764F3-B5F7-4073-9E49-1880C21B9F3D}">
      <dgm:prSet/>
      <dgm:spPr/>
      <dgm:t>
        <a:bodyPr/>
        <a:lstStyle/>
        <a:p>
          <a:endParaRPr lang="en-US"/>
        </a:p>
      </dgm:t>
    </dgm:pt>
    <dgm:pt modelId="{26B564D4-0F8C-424A-A61B-540FB13704BB}">
      <dgm:prSet phldrT="[Text]"/>
      <dgm:spPr/>
      <dgm:t>
        <a:bodyPr/>
        <a:lstStyle/>
        <a:p>
          <a:r>
            <a:rPr lang="en-US" dirty="0" smtClean="0"/>
            <a:t>Impact on Single Audits</a:t>
          </a:r>
          <a:endParaRPr lang="en-US" dirty="0"/>
        </a:p>
      </dgm:t>
    </dgm:pt>
    <dgm:pt modelId="{F6D987A9-92CD-4BF8-9631-AB1B386AC28D}" type="parTrans" cxnId="{8E12A7C7-F8C0-4C8C-A802-7BA0588A1588}">
      <dgm:prSet/>
      <dgm:spPr/>
      <dgm:t>
        <a:bodyPr/>
        <a:lstStyle/>
        <a:p>
          <a:endParaRPr lang="en-US"/>
        </a:p>
      </dgm:t>
    </dgm:pt>
    <dgm:pt modelId="{F08F06A1-9C90-4EA2-A2E3-509B46E7644C}" type="sibTrans" cxnId="{8E12A7C7-F8C0-4C8C-A802-7BA0588A1588}">
      <dgm:prSet/>
      <dgm:spPr/>
      <dgm:t>
        <a:bodyPr/>
        <a:lstStyle/>
        <a:p>
          <a:endParaRPr lang="en-US"/>
        </a:p>
      </dgm:t>
    </dgm:pt>
    <dgm:pt modelId="{2F9FC263-6284-40D5-A445-FF53A38A9B01}" type="pres">
      <dgm:prSet presAssocID="{61055ACD-FF91-466A-BFDB-6053A8EF9252}" presName="Name0" presStyleCnt="0">
        <dgm:presLayoutVars>
          <dgm:chMax val="7"/>
          <dgm:chPref val="7"/>
          <dgm:dir/>
        </dgm:presLayoutVars>
      </dgm:prSet>
      <dgm:spPr/>
      <dgm:t>
        <a:bodyPr/>
        <a:lstStyle/>
        <a:p>
          <a:endParaRPr lang="en-US"/>
        </a:p>
      </dgm:t>
    </dgm:pt>
    <dgm:pt modelId="{87EFC3B0-B8C5-45FF-BB74-B95C283CD3F2}" type="pres">
      <dgm:prSet presAssocID="{61055ACD-FF91-466A-BFDB-6053A8EF9252}" presName="Name1" presStyleCnt="0"/>
      <dgm:spPr/>
    </dgm:pt>
    <dgm:pt modelId="{5C1D46C5-082E-4869-A0FD-2B7537FB446C}" type="pres">
      <dgm:prSet presAssocID="{61055ACD-FF91-466A-BFDB-6053A8EF9252}" presName="cycle" presStyleCnt="0"/>
      <dgm:spPr/>
    </dgm:pt>
    <dgm:pt modelId="{5E1E9E08-3D7C-479E-BE12-7CC1A5AE09AB}" type="pres">
      <dgm:prSet presAssocID="{61055ACD-FF91-466A-BFDB-6053A8EF9252}" presName="srcNode" presStyleLbl="node1" presStyleIdx="0" presStyleCnt="3"/>
      <dgm:spPr/>
    </dgm:pt>
    <dgm:pt modelId="{8843B40F-9E2D-4E58-920E-BFB2CF305654}" type="pres">
      <dgm:prSet presAssocID="{61055ACD-FF91-466A-BFDB-6053A8EF9252}" presName="conn" presStyleLbl="parChTrans1D2" presStyleIdx="0" presStyleCnt="1"/>
      <dgm:spPr/>
      <dgm:t>
        <a:bodyPr/>
        <a:lstStyle/>
        <a:p>
          <a:endParaRPr lang="en-US"/>
        </a:p>
      </dgm:t>
    </dgm:pt>
    <dgm:pt modelId="{D1DACF5E-46E9-4C46-BB28-F22C130C61E6}" type="pres">
      <dgm:prSet presAssocID="{61055ACD-FF91-466A-BFDB-6053A8EF9252}" presName="extraNode" presStyleLbl="node1" presStyleIdx="0" presStyleCnt="3"/>
      <dgm:spPr/>
    </dgm:pt>
    <dgm:pt modelId="{CE518009-65E6-4426-899B-702A5064A926}" type="pres">
      <dgm:prSet presAssocID="{61055ACD-FF91-466A-BFDB-6053A8EF9252}" presName="dstNode" presStyleLbl="node1" presStyleIdx="0" presStyleCnt="3"/>
      <dgm:spPr/>
    </dgm:pt>
    <dgm:pt modelId="{59C6EB2F-090B-4889-A46D-1A62D07706C6}" type="pres">
      <dgm:prSet presAssocID="{99FE07C2-E294-4035-BF7F-CE3D9DBECB5C}" presName="text_1" presStyleLbl="node1" presStyleIdx="0" presStyleCnt="3">
        <dgm:presLayoutVars>
          <dgm:bulletEnabled val="1"/>
        </dgm:presLayoutVars>
      </dgm:prSet>
      <dgm:spPr/>
      <dgm:t>
        <a:bodyPr/>
        <a:lstStyle/>
        <a:p>
          <a:endParaRPr lang="en-US"/>
        </a:p>
      </dgm:t>
    </dgm:pt>
    <dgm:pt modelId="{80B0C850-2CAF-4491-9422-616C18FF525D}" type="pres">
      <dgm:prSet presAssocID="{99FE07C2-E294-4035-BF7F-CE3D9DBECB5C}" presName="accent_1" presStyleCnt="0"/>
      <dgm:spPr/>
    </dgm:pt>
    <dgm:pt modelId="{4D83CB4B-E47E-4A2B-9C37-2B403906710A}" type="pres">
      <dgm:prSet presAssocID="{99FE07C2-E294-4035-BF7F-CE3D9DBECB5C}" presName="accentRepeatNode" presStyleLbl="solidFgAcc1" presStyleIdx="0" presStyleCnt="3"/>
      <dgm:spPr/>
    </dgm:pt>
    <dgm:pt modelId="{AA834CA0-3A7E-4346-8255-80E4326E790E}" type="pres">
      <dgm:prSet presAssocID="{26B564D4-0F8C-424A-A61B-540FB13704BB}" presName="text_2" presStyleLbl="node1" presStyleIdx="1" presStyleCnt="3">
        <dgm:presLayoutVars>
          <dgm:bulletEnabled val="1"/>
        </dgm:presLayoutVars>
      </dgm:prSet>
      <dgm:spPr/>
      <dgm:t>
        <a:bodyPr/>
        <a:lstStyle/>
        <a:p>
          <a:endParaRPr lang="en-US"/>
        </a:p>
      </dgm:t>
    </dgm:pt>
    <dgm:pt modelId="{7FB88C5A-7755-4AB0-9DDD-5170899A7A13}" type="pres">
      <dgm:prSet presAssocID="{26B564D4-0F8C-424A-A61B-540FB13704BB}" presName="accent_2" presStyleCnt="0"/>
      <dgm:spPr/>
    </dgm:pt>
    <dgm:pt modelId="{8ACA8685-5900-4495-A333-5A5CFAE098F6}" type="pres">
      <dgm:prSet presAssocID="{26B564D4-0F8C-424A-A61B-540FB13704BB}" presName="accentRepeatNode" presStyleLbl="solidFgAcc1" presStyleIdx="1" presStyleCnt="3"/>
      <dgm:spPr/>
    </dgm:pt>
    <dgm:pt modelId="{B0694FA7-6BC9-407F-AD71-26C7BF7A9044}" type="pres">
      <dgm:prSet presAssocID="{DF96BD9D-620B-4B32-86EE-92827031EFEB}" presName="text_3" presStyleLbl="node1" presStyleIdx="2" presStyleCnt="3">
        <dgm:presLayoutVars>
          <dgm:bulletEnabled val="1"/>
        </dgm:presLayoutVars>
      </dgm:prSet>
      <dgm:spPr/>
      <dgm:t>
        <a:bodyPr/>
        <a:lstStyle/>
        <a:p>
          <a:endParaRPr lang="en-US"/>
        </a:p>
      </dgm:t>
    </dgm:pt>
    <dgm:pt modelId="{1E398A8F-80AA-4198-841B-1F5AE296B2C4}" type="pres">
      <dgm:prSet presAssocID="{DF96BD9D-620B-4B32-86EE-92827031EFEB}" presName="accent_3" presStyleCnt="0"/>
      <dgm:spPr/>
    </dgm:pt>
    <dgm:pt modelId="{483BC1BB-4DD2-4C1D-9836-1DFCBEE6D376}" type="pres">
      <dgm:prSet presAssocID="{DF96BD9D-620B-4B32-86EE-92827031EFEB}" presName="accentRepeatNode" presStyleLbl="solidFgAcc1" presStyleIdx="2" presStyleCnt="3"/>
      <dgm:spPr/>
    </dgm:pt>
  </dgm:ptLst>
  <dgm:cxnLst>
    <dgm:cxn modelId="{A36EB477-5176-40A0-820F-C1ACC6ABBEF6}" type="presOf" srcId="{E6E04FF1-3F08-41AC-B330-1470E10026E8}" destId="{8843B40F-9E2D-4E58-920E-BFB2CF305654}" srcOrd="0" destOrd="0" presId="urn:microsoft.com/office/officeart/2008/layout/VerticalCurvedList"/>
    <dgm:cxn modelId="{8E12A7C7-F8C0-4C8C-A802-7BA0588A1588}" srcId="{61055ACD-FF91-466A-BFDB-6053A8EF9252}" destId="{26B564D4-0F8C-424A-A61B-540FB13704BB}" srcOrd="1" destOrd="0" parTransId="{F6D987A9-92CD-4BF8-9631-AB1B386AC28D}" sibTransId="{F08F06A1-9C90-4EA2-A2E3-509B46E7644C}"/>
    <dgm:cxn modelId="{0730E88C-CFFF-4BEF-90EA-F21EBFC6FA1D}" type="presOf" srcId="{DF96BD9D-620B-4B32-86EE-92827031EFEB}" destId="{B0694FA7-6BC9-407F-AD71-26C7BF7A9044}" srcOrd="0" destOrd="0" presId="urn:microsoft.com/office/officeart/2008/layout/VerticalCurvedList"/>
    <dgm:cxn modelId="{84C86C4B-D348-42ED-979B-DCAB3D6C439E}" type="presOf" srcId="{26B564D4-0F8C-424A-A61B-540FB13704BB}" destId="{AA834CA0-3A7E-4346-8255-80E4326E790E}" srcOrd="0" destOrd="0" presId="urn:microsoft.com/office/officeart/2008/layout/VerticalCurvedList"/>
    <dgm:cxn modelId="{4F6764F3-B5F7-4073-9E49-1880C21B9F3D}" srcId="{61055ACD-FF91-466A-BFDB-6053A8EF9252}" destId="{DF96BD9D-620B-4B32-86EE-92827031EFEB}" srcOrd="2" destOrd="0" parTransId="{D409EB7B-C357-4E59-B4BB-F1A6BAFDDAEB}" sibTransId="{BC6137C3-C736-4D5E-886A-0DA220A6D884}"/>
    <dgm:cxn modelId="{3FFBB9F4-681F-4DD6-8E6E-9BD325BC28EA}" srcId="{61055ACD-FF91-466A-BFDB-6053A8EF9252}" destId="{99FE07C2-E294-4035-BF7F-CE3D9DBECB5C}" srcOrd="0" destOrd="0" parTransId="{866E34E0-3E43-48E3-9ED5-D362BA8B4F5C}" sibTransId="{E6E04FF1-3F08-41AC-B330-1470E10026E8}"/>
    <dgm:cxn modelId="{080CCA68-A2CD-4966-9191-8D8046E33DA9}" type="presOf" srcId="{99FE07C2-E294-4035-BF7F-CE3D9DBECB5C}" destId="{59C6EB2F-090B-4889-A46D-1A62D07706C6}" srcOrd="0" destOrd="0" presId="urn:microsoft.com/office/officeart/2008/layout/VerticalCurvedList"/>
    <dgm:cxn modelId="{F08FF1B4-5392-495D-97D0-C5D2F870E88B}" type="presOf" srcId="{61055ACD-FF91-466A-BFDB-6053A8EF9252}" destId="{2F9FC263-6284-40D5-A445-FF53A38A9B01}" srcOrd="0" destOrd="0" presId="urn:microsoft.com/office/officeart/2008/layout/VerticalCurvedList"/>
    <dgm:cxn modelId="{BCBA0217-C29F-40E8-AD3C-8A0E13E50391}" type="presParOf" srcId="{2F9FC263-6284-40D5-A445-FF53A38A9B01}" destId="{87EFC3B0-B8C5-45FF-BB74-B95C283CD3F2}" srcOrd="0" destOrd="0" presId="urn:microsoft.com/office/officeart/2008/layout/VerticalCurvedList"/>
    <dgm:cxn modelId="{204F8F99-30D0-4C69-A6B7-5ACACF246FA5}" type="presParOf" srcId="{87EFC3B0-B8C5-45FF-BB74-B95C283CD3F2}" destId="{5C1D46C5-082E-4869-A0FD-2B7537FB446C}" srcOrd="0" destOrd="0" presId="urn:microsoft.com/office/officeart/2008/layout/VerticalCurvedList"/>
    <dgm:cxn modelId="{6B73BF9A-A46C-4D39-90E5-9D3A51D696F7}" type="presParOf" srcId="{5C1D46C5-082E-4869-A0FD-2B7537FB446C}" destId="{5E1E9E08-3D7C-479E-BE12-7CC1A5AE09AB}" srcOrd="0" destOrd="0" presId="urn:microsoft.com/office/officeart/2008/layout/VerticalCurvedList"/>
    <dgm:cxn modelId="{C5977979-4FA2-414D-B052-51D61448F773}" type="presParOf" srcId="{5C1D46C5-082E-4869-A0FD-2B7537FB446C}" destId="{8843B40F-9E2D-4E58-920E-BFB2CF305654}" srcOrd="1" destOrd="0" presId="urn:microsoft.com/office/officeart/2008/layout/VerticalCurvedList"/>
    <dgm:cxn modelId="{BEB9D08B-960B-416D-A72A-1DC049FA9D49}" type="presParOf" srcId="{5C1D46C5-082E-4869-A0FD-2B7537FB446C}" destId="{D1DACF5E-46E9-4C46-BB28-F22C130C61E6}" srcOrd="2" destOrd="0" presId="urn:microsoft.com/office/officeart/2008/layout/VerticalCurvedList"/>
    <dgm:cxn modelId="{A84C49A6-ED6F-4214-9565-611D110AD62C}" type="presParOf" srcId="{5C1D46C5-082E-4869-A0FD-2B7537FB446C}" destId="{CE518009-65E6-4426-899B-702A5064A926}" srcOrd="3" destOrd="0" presId="urn:microsoft.com/office/officeart/2008/layout/VerticalCurvedList"/>
    <dgm:cxn modelId="{8C313D6E-C63F-45EF-AE15-362C7449412F}" type="presParOf" srcId="{87EFC3B0-B8C5-45FF-BB74-B95C283CD3F2}" destId="{59C6EB2F-090B-4889-A46D-1A62D07706C6}" srcOrd="1" destOrd="0" presId="urn:microsoft.com/office/officeart/2008/layout/VerticalCurvedList"/>
    <dgm:cxn modelId="{584DE823-CCD7-46BF-A268-53ABD8E931BC}" type="presParOf" srcId="{87EFC3B0-B8C5-45FF-BB74-B95C283CD3F2}" destId="{80B0C850-2CAF-4491-9422-616C18FF525D}" srcOrd="2" destOrd="0" presId="urn:microsoft.com/office/officeart/2008/layout/VerticalCurvedList"/>
    <dgm:cxn modelId="{3D13E334-2F27-4442-ABFA-4E725E56EDF9}" type="presParOf" srcId="{80B0C850-2CAF-4491-9422-616C18FF525D}" destId="{4D83CB4B-E47E-4A2B-9C37-2B403906710A}" srcOrd="0" destOrd="0" presId="urn:microsoft.com/office/officeart/2008/layout/VerticalCurvedList"/>
    <dgm:cxn modelId="{0D60828F-B01B-4EE6-AE34-FE11FC635FB8}" type="presParOf" srcId="{87EFC3B0-B8C5-45FF-BB74-B95C283CD3F2}" destId="{AA834CA0-3A7E-4346-8255-80E4326E790E}" srcOrd="3" destOrd="0" presId="urn:microsoft.com/office/officeart/2008/layout/VerticalCurvedList"/>
    <dgm:cxn modelId="{545D7BAD-7C77-42FE-A7A2-6B077A3C4CD3}" type="presParOf" srcId="{87EFC3B0-B8C5-45FF-BB74-B95C283CD3F2}" destId="{7FB88C5A-7755-4AB0-9DDD-5170899A7A13}" srcOrd="4" destOrd="0" presId="urn:microsoft.com/office/officeart/2008/layout/VerticalCurvedList"/>
    <dgm:cxn modelId="{A852D6DF-6641-40C5-AFC3-4E46348956E9}" type="presParOf" srcId="{7FB88C5A-7755-4AB0-9DDD-5170899A7A13}" destId="{8ACA8685-5900-4495-A333-5A5CFAE098F6}" srcOrd="0" destOrd="0" presId="urn:microsoft.com/office/officeart/2008/layout/VerticalCurvedList"/>
    <dgm:cxn modelId="{1FF02A58-5490-4773-BEDC-DE8A828574D6}" type="presParOf" srcId="{87EFC3B0-B8C5-45FF-BB74-B95C283CD3F2}" destId="{B0694FA7-6BC9-407F-AD71-26C7BF7A9044}" srcOrd="5" destOrd="0" presId="urn:microsoft.com/office/officeart/2008/layout/VerticalCurvedList"/>
    <dgm:cxn modelId="{4032DD1E-9766-4551-96CC-BC35A3308C82}" type="presParOf" srcId="{87EFC3B0-B8C5-45FF-BB74-B95C283CD3F2}" destId="{1E398A8F-80AA-4198-841B-1F5AE296B2C4}" srcOrd="6" destOrd="0" presId="urn:microsoft.com/office/officeart/2008/layout/VerticalCurvedList"/>
    <dgm:cxn modelId="{C3BFC59F-CD70-4860-A1A7-C6D6AF447D8E}" type="presParOf" srcId="{1E398A8F-80AA-4198-841B-1F5AE296B2C4}" destId="{483BC1BB-4DD2-4C1D-9836-1DFCBEE6D3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0317C-C343-428E-8BBD-D4B8FFE9AEF1}" type="doc">
      <dgm:prSet loTypeId="urn:microsoft.com/office/officeart/2005/8/layout/hProcess11" loCatId="process" qsTypeId="urn:microsoft.com/office/officeart/2005/8/quickstyle/simple1" qsCatId="simple" csTypeId="urn:microsoft.com/office/officeart/2005/8/colors/accent1_2" csCatId="accent1" phldr="1"/>
      <dgm:spPr/>
    </dgm:pt>
    <dgm:pt modelId="{BAD64F6B-AE6D-4819-9245-7A320A4AB252}">
      <dgm:prSet phldrT="[Text]"/>
      <dgm:spPr/>
      <dgm:t>
        <a:bodyPr/>
        <a:lstStyle/>
        <a:p>
          <a:r>
            <a:rPr lang="en-US" dirty="0" smtClean="0"/>
            <a:t>January –March 2020 COVID-19 Public Health Emergencies Declared</a:t>
          </a:r>
          <a:endParaRPr lang="en-US" dirty="0"/>
        </a:p>
      </dgm:t>
    </dgm:pt>
    <dgm:pt modelId="{AF6BB6AA-9C6D-4B78-BF9F-81D7D5D82DA8}" type="parTrans" cxnId="{3CF41E57-2F03-40DA-A9BB-09914A0AA7F5}">
      <dgm:prSet/>
      <dgm:spPr/>
      <dgm:t>
        <a:bodyPr/>
        <a:lstStyle/>
        <a:p>
          <a:endParaRPr lang="en-US"/>
        </a:p>
      </dgm:t>
    </dgm:pt>
    <dgm:pt modelId="{549B73FD-9180-4FDF-B53B-32B71D049CBD}" type="sibTrans" cxnId="{3CF41E57-2F03-40DA-A9BB-09914A0AA7F5}">
      <dgm:prSet/>
      <dgm:spPr/>
      <dgm:t>
        <a:bodyPr/>
        <a:lstStyle/>
        <a:p>
          <a:endParaRPr lang="en-US"/>
        </a:p>
      </dgm:t>
    </dgm:pt>
    <dgm:pt modelId="{D1ED750B-DE94-415E-8313-51D24BB92680}">
      <dgm:prSet phldrT="[Text]"/>
      <dgm:spPr/>
      <dgm:t>
        <a:bodyPr/>
        <a:lstStyle/>
        <a:p>
          <a:r>
            <a:rPr lang="en-US" dirty="0" smtClean="0"/>
            <a:t>March 2020 </a:t>
          </a:r>
          <a:r>
            <a:rPr lang="en-US" b="1" dirty="0" smtClean="0"/>
            <a:t>CARES</a:t>
          </a:r>
          <a:r>
            <a:rPr lang="en-US" dirty="0" smtClean="0"/>
            <a:t> Act Signed Into Law</a:t>
          </a:r>
          <a:endParaRPr lang="en-US" dirty="0"/>
        </a:p>
      </dgm:t>
    </dgm:pt>
    <dgm:pt modelId="{9332DAAD-92EA-4235-9002-B45BA270A0F5}" type="parTrans" cxnId="{A66AF98D-3F78-4D46-9E39-DEB35BFEAE8C}">
      <dgm:prSet/>
      <dgm:spPr/>
      <dgm:t>
        <a:bodyPr/>
        <a:lstStyle/>
        <a:p>
          <a:endParaRPr lang="en-US"/>
        </a:p>
      </dgm:t>
    </dgm:pt>
    <dgm:pt modelId="{D321F564-14EE-449E-A202-2FDC14A5486E}" type="sibTrans" cxnId="{A66AF98D-3F78-4D46-9E39-DEB35BFEAE8C}">
      <dgm:prSet/>
      <dgm:spPr/>
      <dgm:t>
        <a:bodyPr/>
        <a:lstStyle/>
        <a:p>
          <a:endParaRPr lang="en-US"/>
        </a:p>
      </dgm:t>
    </dgm:pt>
    <dgm:pt modelId="{03B301AC-29E5-497A-AF72-59486376D5B4}">
      <dgm:prSet phldrT="[Text]"/>
      <dgm:spPr/>
      <dgm:t>
        <a:bodyPr/>
        <a:lstStyle/>
        <a:p>
          <a:r>
            <a:rPr lang="en-US" dirty="0" smtClean="0"/>
            <a:t>August 2020 OMB Issued 2020 Compliance Supplement</a:t>
          </a:r>
          <a:endParaRPr lang="en-US" dirty="0"/>
        </a:p>
      </dgm:t>
    </dgm:pt>
    <dgm:pt modelId="{C26797C0-C8CE-4888-AB2E-CED69EBE7069}" type="parTrans" cxnId="{27280890-052A-45C7-BEE0-82A8464FAA9C}">
      <dgm:prSet/>
      <dgm:spPr/>
      <dgm:t>
        <a:bodyPr/>
        <a:lstStyle/>
        <a:p>
          <a:endParaRPr lang="en-US"/>
        </a:p>
      </dgm:t>
    </dgm:pt>
    <dgm:pt modelId="{6E692F54-8CEA-4EE8-986A-2897D0F78053}" type="sibTrans" cxnId="{27280890-052A-45C7-BEE0-82A8464FAA9C}">
      <dgm:prSet/>
      <dgm:spPr/>
      <dgm:t>
        <a:bodyPr/>
        <a:lstStyle/>
        <a:p>
          <a:endParaRPr lang="en-US"/>
        </a:p>
      </dgm:t>
    </dgm:pt>
    <dgm:pt modelId="{4A93DE3D-37AA-4FE1-A2E7-101AD91E9963}">
      <dgm:prSet phldrT="[Text]"/>
      <dgm:spPr/>
      <dgm:t>
        <a:bodyPr/>
        <a:lstStyle/>
        <a:p>
          <a:r>
            <a:rPr lang="en-US" dirty="0" smtClean="0"/>
            <a:t>December 2020 OMB Issued Addendum to 2020 Supplement</a:t>
          </a:r>
          <a:endParaRPr lang="en-US" dirty="0"/>
        </a:p>
      </dgm:t>
    </dgm:pt>
    <dgm:pt modelId="{B256FC10-FE28-4930-A580-FCE40CF95B60}" type="parTrans" cxnId="{60BCD7AA-6C10-4B69-886B-44455BFC32D5}">
      <dgm:prSet/>
      <dgm:spPr/>
      <dgm:t>
        <a:bodyPr/>
        <a:lstStyle/>
        <a:p>
          <a:endParaRPr lang="en-US"/>
        </a:p>
      </dgm:t>
    </dgm:pt>
    <dgm:pt modelId="{F10862F4-839B-4201-8CE9-434746380B95}" type="sibTrans" cxnId="{60BCD7AA-6C10-4B69-886B-44455BFC32D5}">
      <dgm:prSet/>
      <dgm:spPr/>
      <dgm:t>
        <a:bodyPr/>
        <a:lstStyle/>
        <a:p>
          <a:endParaRPr lang="en-US"/>
        </a:p>
      </dgm:t>
    </dgm:pt>
    <dgm:pt modelId="{38A9482F-8180-4150-AAF0-B6FD7CAEC4FC}">
      <dgm:prSet phldrT="[Text]"/>
      <dgm:spPr/>
      <dgm:t>
        <a:bodyPr/>
        <a:lstStyle/>
        <a:p>
          <a:r>
            <a:rPr lang="en-US" dirty="0" smtClean="0"/>
            <a:t>December 2020 </a:t>
          </a:r>
          <a:r>
            <a:rPr lang="en-US" b="1" dirty="0" smtClean="0"/>
            <a:t>CRRSA </a:t>
          </a:r>
          <a:r>
            <a:rPr lang="en-US" dirty="0" smtClean="0"/>
            <a:t>Act Signed Into Law</a:t>
          </a:r>
          <a:endParaRPr lang="en-US" dirty="0"/>
        </a:p>
      </dgm:t>
    </dgm:pt>
    <dgm:pt modelId="{BF594189-983A-47E1-AFB2-FA52773FF11E}" type="parTrans" cxnId="{391AAFE5-2122-4089-A6DB-F56592D91ECF}">
      <dgm:prSet/>
      <dgm:spPr/>
      <dgm:t>
        <a:bodyPr/>
        <a:lstStyle/>
        <a:p>
          <a:endParaRPr lang="en-US"/>
        </a:p>
      </dgm:t>
    </dgm:pt>
    <dgm:pt modelId="{F8A7415C-EED5-4977-B638-235116F4BE4F}" type="sibTrans" cxnId="{391AAFE5-2122-4089-A6DB-F56592D91ECF}">
      <dgm:prSet/>
      <dgm:spPr/>
      <dgm:t>
        <a:bodyPr/>
        <a:lstStyle/>
        <a:p>
          <a:endParaRPr lang="en-US"/>
        </a:p>
      </dgm:t>
    </dgm:pt>
    <dgm:pt modelId="{AF4DBDFA-0811-43F7-ACB5-EBC2BE2D393B}">
      <dgm:prSet phldrT="[Text]"/>
      <dgm:spPr/>
      <dgm:t>
        <a:bodyPr/>
        <a:lstStyle/>
        <a:p>
          <a:r>
            <a:rPr lang="en-US" dirty="0" smtClean="0"/>
            <a:t>March 2021 American Rescue Plan </a:t>
          </a:r>
          <a:r>
            <a:rPr lang="en-US" b="1" dirty="0" smtClean="0"/>
            <a:t>(ARP) </a:t>
          </a:r>
          <a:r>
            <a:rPr lang="en-US" dirty="0" smtClean="0"/>
            <a:t>Fund Signed into Law</a:t>
          </a:r>
          <a:endParaRPr lang="en-US" dirty="0"/>
        </a:p>
      </dgm:t>
    </dgm:pt>
    <dgm:pt modelId="{615AC775-04A8-462E-A983-BDF6C2DE1EB9}" type="parTrans" cxnId="{2B4D0D50-81AA-4959-85FC-D38230F0E606}">
      <dgm:prSet/>
      <dgm:spPr/>
      <dgm:t>
        <a:bodyPr/>
        <a:lstStyle/>
        <a:p>
          <a:endParaRPr lang="en-US"/>
        </a:p>
      </dgm:t>
    </dgm:pt>
    <dgm:pt modelId="{EDC8B759-2D97-463A-BB31-4845363B4B6C}" type="sibTrans" cxnId="{2B4D0D50-81AA-4959-85FC-D38230F0E606}">
      <dgm:prSet/>
      <dgm:spPr/>
      <dgm:t>
        <a:bodyPr/>
        <a:lstStyle/>
        <a:p>
          <a:endParaRPr lang="en-US"/>
        </a:p>
      </dgm:t>
    </dgm:pt>
    <dgm:pt modelId="{180A3F5A-EC54-4621-92E3-379232E4ACA5}">
      <dgm:prSet phldrT="[Text]"/>
      <dgm:spPr/>
      <dgm:t>
        <a:bodyPr/>
        <a:lstStyle/>
        <a:p>
          <a:r>
            <a:rPr lang="en-US" dirty="0" smtClean="0"/>
            <a:t>August 2021 OMB Issued 2021 Compliance Supplement</a:t>
          </a:r>
          <a:endParaRPr lang="en-US" dirty="0"/>
        </a:p>
      </dgm:t>
    </dgm:pt>
    <dgm:pt modelId="{E264CFC8-95CC-48AE-ACF6-822023557634}" type="parTrans" cxnId="{13A69F6D-44D7-430B-9230-1482C5602DE7}">
      <dgm:prSet/>
      <dgm:spPr/>
      <dgm:t>
        <a:bodyPr/>
        <a:lstStyle/>
        <a:p>
          <a:endParaRPr lang="en-US"/>
        </a:p>
      </dgm:t>
    </dgm:pt>
    <dgm:pt modelId="{BB8C485E-07BE-40A1-A541-46740A507D18}" type="sibTrans" cxnId="{13A69F6D-44D7-430B-9230-1482C5602DE7}">
      <dgm:prSet/>
      <dgm:spPr/>
      <dgm:t>
        <a:bodyPr/>
        <a:lstStyle/>
        <a:p>
          <a:endParaRPr lang="en-US"/>
        </a:p>
      </dgm:t>
    </dgm:pt>
    <dgm:pt modelId="{C83064A3-2518-4E8A-9A8E-5123084BB587}">
      <dgm:prSet phldrT="[Text]"/>
      <dgm:spPr/>
      <dgm:t>
        <a:bodyPr/>
        <a:lstStyle/>
        <a:p>
          <a:r>
            <a:rPr lang="en-US" dirty="0" smtClean="0"/>
            <a:t>December 2021 OMB Issued Addendum to 2021 Supplement</a:t>
          </a:r>
          <a:endParaRPr lang="en-US" dirty="0"/>
        </a:p>
      </dgm:t>
    </dgm:pt>
    <dgm:pt modelId="{012D35CA-037F-41F2-A9FE-BEEBE75534D4}" type="parTrans" cxnId="{E8FEB226-7EBC-4291-8774-C55EDA64C58D}">
      <dgm:prSet/>
      <dgm:spPr/>
      <dgm:t>
        <a:bodyPr/>
        <a:lstStyle/>
        <a:p>
          <a:endParaRPr lang="en-US"/>
        </a:p>
      </dgm:t>
    </dgm:pt>
    <dgm:pt modelId="{DF68E841-0159-41B1-817A-AD3A55109FE7}" type="sibTrans" cxnId="{E8FEB226-7EBC-4291-8774-C55EDA64C58D}">
      <dgm:prSet/>
      <dgm:spPr/>
      <dgm:t>
        <a:bodyPr/>
        <a:lstStyle/>
        <a:p>
          <a:endParaRPr lang="en-US"/>
        </a:p>
      </dgm:t>
    </dgm:pt>
    <dgm:pt modelId="{C038B483-0EB1-4736-ACA1-1AD97998B25A}" type="pres">
      <dgm:prSet presAssocID="{2640317C-C343-428E-8BBD-D4B8FFE9AEF1}" presName="Name0" presStyleCnt="0">
        <dgm:presLayoutVars>
          <dgm:dir/>
          <dgm:resizeHandles val="exact"/>
        </dgm:presLayoutVars>
      </dgm:prSet>
      <dgm:spPr/>
    </dgm:pt>
    <dgm:pt modelId="{21FA2005-BFDC-4F93-A7E9-F06A6F5F4629}" type="pres">
      <dgm:prSet presAssocID="{2640317C-C343-428E-8BBD-D4B8FFE9AEF1}" presName="arrow" presStyleLbl="bgShp" presStyleIdx="0" presStyleCnt="1"/>
      <dgm:spPr/>
    </dgm:pt>
    <dgm:pt modelId="{8D091355-8171-4E04-BC14-B2FD7504B89B}" type="pres">
      <dgm:prSet presAssocID="{2640317C-C343-428E-8BBD-D4B8FFE9AEF1}" presName="points" presStyleCnt="0"/>
      <dgm:spPr/>
    </dgm:pt>
    <dgm:pt modelId="{C49C7F6B-CBD3-4B4F-B28C-2502A3C58CC6}" type="pres">
      <dgm:prSet presAssocID="{BAD64F6B-AE6D-4819-9245-7A320A4AB252}" presName="compositeA" presStyleCnt="0"/>
      <dgm:spPr/>
    </dgm:pt>
    <dgm:pt modelId="{142134D0-DBEC-40BD-953B-73A8D0F260FC}" type="pres">
      <dgm:prSet presAssocID="{BAD64F6B-AE6D-4819-9245-7A320A4AB252}" presName="textA" presStyleLbl="revTx" presStyleIdx="0" presStyleCnt="8">
        <dgm:presLayoutVars>
          <dgm:bulletEnabled val="1"/>
        </dgm:presLayoutVars>
      </dgm:prSet>
      <dgm:spPr/>
      <dgm:t>
        <a:bodyPr/>
        <a:lstStyle/>
        <a:p>
          <a:endParaRPr lang="en-US"/>
        </a:p>
      </dgm:t>
    </dgm:pt>
    <dgm:pt modelId="{051FF42D-77B5-48AF-9AF0-FED1738EB80E}" type="pres">
      <dgm:prSet presAssocID="{BAD64F6B-AE6D-4819-9245-7A320A4AB252}" presName="circleA" presStyleLbl="node1" presStyleIdx="0" presStyleCnt="8"/>
      <dgm:spPr/>
    </dgm:pt>
    <dgm:pt modelId="{873B2480-511B-43AC-BA85-FE8C6A9A741A}" type="pres">
      <dgm:prSet presAssocID="{BAD64F6B-AE6D-4819-9245-7A320A4AB252}" presName="spaceA" presStyleCnt="0"/>
      <dgm:spPr/>
    </dgm:pt>
    <dgm:pt modelId="{FB426629-64E2-4E8D-A509-FAB9B68E8A96}" type="pres">
      <dgm:prSet presAssocID="{549B73FD-9180-4FDF-B53B-32B71D049CBD}" presName="space" presStyleCnt="0"/>
      <dgm:spPr/>
    </dgm:pt>
    <dgm:pt modelId="{A8E8DFCC-4FA9-4C46-934D-E90DEC9B15C1}" type="pres">
      <dgm:prSet presAssocID="{D1ED750B-DE94-415E-8313-51D24BB92680}" presName="compositeB" presStyleCnt="0"/>
      <dgm:spPr/>
    </dgm:pt>
    <dgm:pt modelId="{D6C609AA-28D2-4D06-92FC-B85A7B6D0D8D}" type="pres">
      <dgm:prSet presAssocID="{D1ED750B-DE94-415E-8313-51D24BB92680}" presName="textB" presStyleLbl="revTx" presStyleIdx="1" presStyleCnt="8">
        <dgm:presLayoutVars>
          <dgm:bulletEnabled val="1"/>
        </dgm:presLayoutVars>
      </dgm:prSet>
      <dgm:spPr/>
      <dgm:t>
        <a:bodyPr/>
        <a:lstStyle/>
        <a:p>
          <a:endParaRPr lang="en-US"/>
        </a:p>
      </dgm:t>
    </dgm:pt>
    <dgm:pt modelId="{5878C76B-5771-4532-B0F6-3ADA6FD21480}" type="pres">
      <dgm:prSet presAssocID="{D1ED750B-DE94-415E-8313-51D24BB92680}" presName="circleB" presStyleLbl="node1" presStyleIdx="1" presStyleCnt="8"/>
      <dgm:spPr/>
    </dgm:pt>
    <dgm:pt modelId="{D0D51AC4-07E4-41E9-8031-C3D11F8398FD}" type="pres">
      <dgm:prSet presAssocID="{D1ED750B-DE94-415E-8313-51D24BB92680}" presName="spaceB" presStyleCnt="0"/>
      <dgm:spPr/>
    </dgm:pt>
    <dgm:pt modelId="{1849C59A-1656-47BB-9FD5-7FEF649FCC6D}" type="pres">
      <dgm:prSet presAssocID="{D321F564-14EE-449E-A202-2FDC14A5486E}" presName="space" presStyleCnt="0"/>
      <dgm:spPr/>
    </dgm:pt>
    <dgm:pt modelId="{5014CE16-F2D5-4123-AEDB-DDF7D05C8BB6}" type="pres">
      <dgm:prSet presAssocID="{03B301AC-29E5-497A-AF72-59486376D5B4}" presName="compositeA" presStyleCnt="0"/>
      <dgm:spPr/>
    </dgm:pt>
    <dgm:pt modelId="{035C17FF-26C3-4962-9E34-E938A9FDBBE2}" type="pres">
      <dgm:prSet presAssocID="{03B301AC-29E5-497A-AF72-59486376D5B4}" presName="textA" presStyleLbl="revTx" presStyleIdx="2" presStyleCnt="8">
        <dgm:presLayoutVars>
          <dgm:bulletEnabled val="1"/>
        </dgm:presLayoutVars>
      </dgm:prSet>
      <dgm:spPr/>
      <dgm:t>
        <a:bodyPr/>
        <a:lstStyle/>
        <a:p>
          <a:endParaRPr lang="en-US"/>
        </a:p>
      </dgm:t>
    </dgm:pt>
    <dgm:pt modelId="{4A3F12E4-81F8-495B-9933-984C5F1567BB}" type="pres">
      <dgm:prSet presAssocID="{03B301AC-29E5-497A-AF72-59486376D5B4}" presName="circleA" presStyleLbl="node1" presStyleIdx="2" presStyleCnt="8"/>
      <dgm:spPr/>
    </dgm:pt>
    <dgm:pt modelId="{0F700AA0-8D7E-48F8-BD63-A52440869DBC}" type="pres">
      <dgm:prSet presAssocID="{03B301AC-29E5-497A-AF72-59486376D5B4}" presName="spaceA" presStyleCnt="0"/>
      <dgm:spPr/>
    </dgm:pt>
    <dgm:pt modelId="{FB84D698-A8EE-4160-9772-1A9B70C707BE}" type="pres">
      <dgm:prSet presAssocID="{6E692F54-8CEA-4EE8-986A-2897D0F78053}" presName="space" presStyleCnt="0"/>
      <dgm:spPr/>
    </dgm:pt>
    <dgm:pt modelId="{BC79A9EE-3215-43DA-BD5A-579E1105679E}" type="pres">
      <dgm:prSet presAssocID="{4A93DE3D-37AA-4FE1-A2E7-101AD91E9963}" presName="compositeB" presStyleCnt="0"/>
      <dgm:spPr/>
    </dgm:pt>
    <dgm:pt modelId="{F42376B5-945E-4DED-B432-973D58ED4EDF}" type="pres">
      <dgm:prSet presAssocID="{4A93DE3D-37AA-4FE1-A2E7-101AD91E9963}" presName="textB" presStyleLbl="revTx" presStyleIdx="3" presStyleCnt="8">
        <dgm:presLayoutVars>
          <dgm:bulletEnabled val="1"/>
        </dgm:presLayoutVars>
      </dgm:prSet>
      <dgm:spPr/>
      <dgm:t>
        <a:bodyPr/>
        <a:lstStyle/>
        <a:p>
          <a:endParaRPr lang="en-US"/>
        </a:p>
      </dgm:t>
    </dgm:pt>
    <dgm:pt modelId="{BE1C8BF5-7DF5-44E7-8430-0EDED81C0D34}" type="pres">
      <dgm:prSet presAssocID="{4A93DE3D-37AA-4FE1-A2E7-101AD91E9963}" presName="circleB" presStyleLbl="node1" presStyleIdx="3" presStyleCnt="8"/>
      <dgm:spPr/>
    </dgm:pt>
    <dgm:pt modelId="{DE8F022F-A952-428D-B3AD-36CE8C29F30A}" type="pres">
      <dgm:prSet presAssocID="{4A93DE3D-37AA-4FE1-A2E7-101AD91E9963}" presName="spaceB" presStyleCnt="0"/>
      <dgm:spPr/>
    </dgm:pt>
    <dgm:pt modelId="{352DAC81-56AF-4755-A30B-CB4A2A457D23}" type="pres">
      <dgm:prSet presAssocID="{F10862F4-839B-4201-8CE9-434746380B95}" presName="space" presStyleCnt="0"/>
      <dgm:spPr/>
    </dgm:pt>
    <dgm:pt modelId="{51AEC7D1-E1ED-45EC-9A16-6BC962A91657}" type="pres">
      <dgm:prSet presAssocID="{38A9482F-8180-4150-AAF0-B6FD7CAEC4FC}" presName="compositeA" presStyleCnt="0"/>
      <dgm:spPr/>
    </dgm:pt>
    <dgm:pt modelId="{D58D9505-0432-4F57-AF3B-611D26559E34}" type="pres">
      <dgm:prSet presAssocID="{38A9482F-8180-4150-AAF0-B6FD7CAEC4FC}" presName="textA" presStyleLbl="revTx" presStyleIdx="4" presStyleCnt="8">
        <dgm:presLayoutVars>
          <dgm:bulletEnabled val="1"/>
        </dgm:presLayoutVars>
      </dgm:prSet>
      <dgm:spPr/>
      <dgm:t>
        <a:bodyPr/>
        <a:lstStyle/>
        <a:p>
          <a:endParaRPr lang="en-US"/>
        </a:p>
      </dgm:t>
    </dgm:pt>
    <dgm:pt modelId="{A3B0DABE-BE29-4F86-A68A-72A90E6D1429}" type="pres">
      <dgm:prSet presAssocID="{38A9482F-8180-4150-AAF0-B6FD7CAEC4FC}" presName="circleA" presStyleLbl="node1" presStyleIdx="4" presStyleCnt="8"/>
      <dgm:spPr/>
    </dgm:pt>
    <dgm:pt modelId="{B8C858E0-0060-4390-8700-42DB88A648B3}" type="pres">
      <dgm:prSet presAssocID="{38A9482F-8180-4150-AAF0-B6FD7CAEC4FC}" presName="spaceA" presStyleCnt="0"/>
      <dgm:spPr/>
    </dgm:pt>
    <dgm:pt modelId="{6BFFBD70-5248-4D85-B132-D2B136466127}" type="pres">
      <dgm:prSet presAssocID="{F8A7415C-EED5-4977-B638-235116F4BE4F}" presName="space" presStyleCnt="0"/>
      <dgm:spPr/>
    </dgm:pt>
    <dgm:pt modelId="{B175B56B-8063-42A6-9301-F7DFD375EDB2}" type="pres">
      <dgm:prSet presAssocID="{AF4DBDFA-0811-43F7-ACB5-EBC2BE2D393B}" presName="compositeB" presStyleCnt="0"/>
      <dgm:spPr/>
    </dgm:pt>
    <dgm:pt modelId="{9EA78645-590F-4E88-869E-DBA1C2ABBF27}" type="pres">
      <dgm:prSet presAssocID="{AF4DBDFA-0811-43F7-ACB5-EBC2BE2D393B}" presName="textB" presStyleLbl="revTx" presStyleIdx="5" presStyleCnt="8">
        <dgm:presLayoutVars>
          <dgm:bulletEnabled val="1"/>
        </dgm:presLayoutVars>
      </dgm:prSet>
      <dgm:spPr/>
      <dgm:t>
        <a:bodyPr/>
        <a:lstStyle/>
        <a:p>
          <a:endParaRPr lang="en-US"/>
        </a:p>
      </dgm:t>
    </dgm:pt>
    <dgm:pt modelId="{A5BC8DB3-2E8E-460B-8C9A-3718B1E98E1F}" type="pres">
      <dgm:prSet presAssocID="{AF4DBDFA-0811-43F7-ACB5-EBC2BE2D393B}" presName="circleB" presStyleLbl="node1" presStyleIdx="5" presStyleCnt="8"/>
      <dgm:spPr/>
    </dgm:pt>
    <dgm:pt modelId="{F58760D3-57BB-4449-BB0E-26AC3AF1B36B}" type="pres">
      <dgm:prSet presAssocID="{AF4DBDFA-0811-43F7-ACB5-EBC2BE2D393B}" presName="spaceB" presStyleCnt="0"/>
      <dgm:spPr/>
    </dgm:pt>
    <dgm:pt modelId="{A48AC031-3267-42E8-B34D-4102D0B74CCB}" type="pres">
      <dgm:prSet presAssocID="{EDC8B759-2D97-463A-BB31-4845363B4B6C}" presName="space" presStyleCnt="0"/>
      <dgm:spPr/>
    </dgm:pt>
    <dgm:pt modelId="{6A5AC5FC-BD91-4AD8-AA9E-E5710B433554}" type="pres">
      <dgm:prSet presAssocID="{180A3F5A-EC54-4621-92E3-379232E4ACA5}" presName="compositeA" presStyleCnt="0"/>
      <dgm:spPr/>
    </dgm:pt>
    <dgm:pt modelId="{1370872A-421D-415F-B5AA-F48AF9AB4ADA}" type="pres">
      <dgm:prSet presAssocID="{180A3F5A-EC54-4621-92E3-379232E4ACA5}" presName="textA" presStyleLbl="revTx" presStyleIdx="6" presStyleCnt="8">
        <dgm:presLayoutVars>
          <dgm:bulletEnabled val="1"/>
        </dgm:presLayoutVars>
      </dgm:prSet>
      <dgm:spPr/>
      <dgm:t>
        <a:bodyPr/>
        <a:lstStyle/>
        <a:p>
          <a:endParaRPr lang="en-US"/>
        </a:p>
      </dgm:t>
    </dgm:pt>
    <dgm:pt modelId="{FCE1BD29-CDAA-48F6-9558-9A6C0A2C1B4F}" type="pres">
      <dgm:prSet presAssocID="{180A3F5A-EC54-4621-92E3-379232E4ACA5}" presName="circleA" presStyleLbl="node1" presStyleIdx="6" presStyleCnt="8"/>
      <dgm:spPr/>
    </dgm:pt>
    <dgm:pt modelId="{9A304933-84D6-41F3-8483-104E65CDA70C}" type="pres">
      <dgm:prSet presAssocID="{180A3F5A-EC54-4621-92E3-379232E4ACA5}" presName="spaceA" presStyleCnt="0"/>
      <dgm:spPr/>
    </dgm:pt>
    <dgm:pt modelId="{E4BEB1AF-C2DA-4580-B37B-158D7DCCEFF3}" type="pres">
      <dgm:prSet presAssocID="{BB8C485E-07BE-40A1-A541-46740A507D18}" presName="space" presStyleCnt="0"/>
      <dgm:spPr/>
    </dgm:pt>
    <dgm:pt modelId="{E428C093-F61D-4C77-A41A-BE80FCC19DEF}" type="pres">
      <dgm:prSet presAssocID="{C83064A3-2518-4E8A-9A8E-5123084BB587}" presName="compositeB" presStyleCnt="0"/>
      <dgm:spPr/>
    </dgm:pt>
    <dgm:pt modelId="{D72E19B5-E87C-48D2-A212-0207B12384DD}" type="pres">
      <dgm:prSet presAssocID="{C83064A3-2518-4E8A-9A8E-5123084BB587}" presName="textB" presStyleLbl="revTx" presStyleIdx="7" presStyleCnt="8">
        <dgm:presLayoutVars>
          <dgm:bulletEnabled val="1"/>
        </dgm:presLayoutVars>
      </dgm:prSet>
      <dgm:spPr/>
      <dgm:t>
        <a:bodyPr/>
        <a:lstStyle/>
        <a:p>
          <a:endParaRPr lang="en-US"/>
        </a:p>
      </dgm:t>
    </dgm:pt>
    <dgm:pt modelId="{D976B047-A52F-4546-AC88-F61EBF123D7B}" type="pres">
      <dgm:prSet presAssocID="{C83064A3-2518-4E8A-9A8E-5123084BB587}" presName="circleB" presStyleLbl="node1" presStyleIdx="7" presStyleCnt="8"/>
      <dgm:spPr/>
    </dgm:pt>
    <dgm:pt modelId="{7E9ABBD5-1AE2-4A10-A10F-568045C80B6E}" type="pres">
      <dgm:prSet presAssocID="{C83064A3-2518-4E8A-9A8E-5123084BB587}" presName="spaceB" presStyleCnt="0"/>
      <dgm:spPr/>
    </dgm:pt>
  </dgm:ptLst>
  <dgm:cxnLst>
    <dgm:cxn modelId="{493A5E06-799A-4C5A-A308-B535DE43C860}" type="presOf" srcId="{2640317C-C343-428E-8BBD-D4B8FFE9AEF1}" destId="{C038B483-0EB1-4736-ACA1-1AD97998B25A}" srcOrd="0" destOrd="0" presId="urn:microsoft.com/office/officeart/2005/8/layout/hProcess11"/>
    <dgm:cxn modelId="{3F245B4E-D4C4-4C6D-A399-4F9FE83F9FD1}" type="presOf" srcId="{180A3F5A-EC54-4621-92E3-379232E4ACA5}" destId="{1370872A-421D-415F-B5AA-F48AF9AB4ADA}" srcOrd="0" destOrd="0" presId="urn:microsoft.com/office/officeart/2005/8/layout/hProcess11"/>
    <dgm:cxn modelId="{763882C3-0C07-4B98-B586-88D4F422A555}" type="presOf" srcId="{BAD64F6B-AE6D-4819-9245-7A320A4AB252}" destId="{142134D0-DBEC-40BD-953B-73A8D0F260FC}" srcOrd="0" destOrd="0" presId="urn:microsoft.com/office/officeart/2005/8/layout/hProcess11"/>
    <dgm:cxn modelId="{13A69F6D-44D7-430B-9230-1482C5602DE7}" srcId="{2640317C-C343-428E-8BBD-D4B8FFE9AEF1}" destId="{180A3F5A-EC54-4621-92E3-379232E4ACA5}" srcOrd="6" destOrd="0" parTransId="{E264CFC8-95CC-48AE-ACF6-822023557634}" sibTransId="{BB8C485E-07BE-40A1-A541-46740A507D18}"/>
    <dgm:cxn modelId="{2B4D0D50-81AA-4959-85FC-D38230F0E606}" srcId="{2640317C-C343-428E-8BBD-D4B8FFE9AEF1}" destId="{AF4DBDFA-0811-43F7-ACB5-EBC2BE2D393B}" srcOrd="5" destOrd="0" parTransId="{615AC775-04A8-462E-A983-BDF6C2DE1EB9}" sibTransId="{EDC8B759-2D97-463A-BB31-4845363B4B6C}"/>
    <dgm:cxn modelId="{27280890-052A-45C7-BEE0-82A8464FAA9C}" srcId="{2640317C-C343-428E-8BBD-D4B8FFE9AEF1}" destId="{03B301AC-29E5-497A-AF72-59486376D5B4}" srcOrd="2" destOrd="0" parTransId="{C26797C0-C8CE-4888-AB2E-CED69EBE7069}" sibTransId="{6E692F54-8CEA-4EE8-986A-2897D0F78053}"/>
    <dgm:cxn modelId="{E8FEB226-7EBC-4291-8774-C55EDA64C58D}" srcId="{2640317C-C343-428E-8BBD-D4B8FFE9AEF1}" destId="{C83064A3-2518-4E8A-9A8E-5123084BB587}" srcOrd="7" destOrd="0" parTransId="{012D35CA-037F-41F2-A9FE-BEEBE75534D4}" sibTransId="{DF68E841-0159-41B1-817A-AD3A55109FE7}"/>
    <dgm:cxn modelId="{D134F443-C988-46E6-983F-179F50B56C20}" type="presOf" srcId="{D1ED750B-DE94-415E-8313-51D24BB92680}" destId="{D6C609AA-28D2-4D06-92FC-B85A7B6D0D8D}" srcOrd="0" destOrd="0" presId="urn:microsoft.com/office/officeart/2005/8/layout/hProcess11"/>
    <dgm:cxn modelId="{1FEADB3A-6E3E-425E-A861-B865D645CFA1}" type="presOf" srcId="{4A93DE3D-37AA-4FE1-A2E7-101AD91E9963}" destId="{F42376B5-945E-4DED-B432-973D58ED4EDF}" srcOrd="0" destOrd="0" presId="urn:microsoft.com/office/officeart/2005/8/layout/hProcess11"/>
    <dgm:cxn modelId="{3F6FA4E5-17EC-4384-8FB3-B9A0C463D32E}" type="presOf" srcId="{38A9482F-8180-4150-AAF0-B6FD7CAEC4FC}" destId="{D58D9505-0432-4F57-AF3B-611D26559E34}" srcOrd="0" destOrd="0" presId="urn:microsoft.com/office/officeart/2005/8/layout/hProcess11"/>
    <dgm:cxn modelId="{3CF41E57-2F03-40DA-A9BB-09914A0AA7F5}" srcId="{2640317C-C343-428E-8BBD-D4B8FFE9AEF1}" destId="{BAD64F6B-AE6D-4819-9245-7A320A4AB252}" srcOrd="0" destOrd="0" parTransId="{AF6BB6AA-9C6D-4B78-BF9F-81D7D5D82DA8}" sibTransId="{549B73FD-9180-4FDF-B53B-32B71D049CBD}"/>
    <dgm:cxn modelId="{2642EA54-BE15-41B2-8BD4-1EAFEB2ECFCE}" type="presOf" srcId="{C83064A3-2518-4E8A-9A8E-5123084BB587}" destId="{D72E19B5-E87C-48D2-A212-0207B12384DD}" srcOrd="0" destOrd="0" presId="urn:microsoft.com/office/officeart/2005/8/layout/hProcess11"/>
    <dgm:cxn modelId="{391AAFE5-2122-4089-A6DB-F56592D91ECF}" srcId="{2640317C-C343-428E-8BBD-D4B8FFE9AEF1}" destId="{38A9482F-8180-4150-AAF0-B6FD7CAEC4FC}" srcOrd="4" destOrd="0" parTransId="{BF594189-983A-47E1-AFB2-FA52773FF11E}" sibTransId="{F8A7415C-EED5-4977-B638-235116F4BE4F}"/>
    <dgm:cxn modelId="{A66AF98D-3F78-4D46-9E39-DEB35BFEAE8C}" srcId="{2640317C-C343-428E-8BBD-D4B8FFE9AEF1}" destId="{D1ED750B-DE94-415E-8313-51D24BB92680}" srcOrd="1" destOrd="0" parTransId="{9332DAAD-92EA-4235-9002-B45BA270A0F5}" sibTransId="{D321F564-14EE-449E-A202-2FDC14A5486E}"/>
    <dgm:cxn modelId="{1049A3D5-BA3D-40EF-81DA-8B86E48C4249}" type="presOf" srcId="{AF4DBDFA-0811-43F7-ACB5-EBC2BE2D393B}" destId="{9EA78645-590F-4E88-869E-DBA1C2ABBF27}" srcOrd="0" destOrd="0" presId="urn:microsoft.com/office/officeart/2005/8/layout/hProcess11"/>
    <dgm:cxn modelId="{60BCD7AA-6C10-4B69-886B-44455BFC32D5}" srcId="{2640317C-C343-428E-8BBD-D4B8FFE9AEF1}" destId="{4A93DE3D-37AA-4FE1-A2E7-101AD91E9963}" srcOrd="3" destOrd="0" parTransId="{B256FC10-FE28-4930-A580-FCE40CF95B60}" sibTransId="{F10862F4-839B-4201-8CE9-434746380B95}"/>
    <dgm:cxn modelId="{2EFAE1B7-E744-4EDD-9EC9-CF8EF2F8258D}" type="presOf" srcId="{03B301AC-29E5-497A-AF72-59486376D5B4}" destId="{035C17FF-26C3-4962-9E34-E938A9FDBBE2}" srcOrd="0" destOrd="0" presId="urn:microsoft.com/office/officeart/2005/8/layout/hProcess11"/>
    <dgm:cxn modelId="{777E2184-1E0C-4C2F-B5FE-B07CE152A41A}" type="presParOf" srcId="{C038B483-0EB1-4736-ACA1-1AD97998B25A}" destId="{21FA2005-BFDC-4F93-A7E9-F06A6F5F4629}" srcOrd="0" destOrd="0" presId="urn:microsoft.com/office/officeart/2005/8/layout/hProcess11"/>
    <dgm:cxn modelId="{9C1158EE-B005-40F1-83A4-0ED9B80F254A}" type="presParOf" srcId="{C038B483-0EB1-4736-ACA1-1AD97998B25A}" destId="{8D091355-8171-4E04-BC14-B2FD7504B89B}" srcOrd="1" destOrd="0" presId="urn:microsoft.com/office/officeart/2005/8/layout/hProcess11"/>
    <dgm:cxn modelId="{D5ED00D1-BA7E-40DD-AB17-03663E644945}" type="presParOf" srcId="{8D091355-8171-4E04-BC14-B2FD7504B89B}" destId="{C49C7F6B-CBD3-4B4F-B28C-2502A3C58CC6}" srcOrd="0" destOrd="0" presId="urn:microsoft.com/office/officeart/2005/8/layout/hProcess11"/>
    <dgm:cxn modelId="{87239CFE-93E2-4580-8D88-E4037EF48A0C}" type="presParOf" srcId="{C49C7F6B-CBD3-4B4F-B28C-2502A3C58CC6}" destId="{142134D0-DBEC-40BD-953B-73A8D0F260FC}" srcOrd="0" destOrd="0" presId="urn:microsoft.com/office/officeart/2005/8/layout/hProcess11"/>
    <dgm:cxn modelId="{D4E6EE43-2930-4660-BFBE-AAB2A6F548A2}" type="presParOf" srcId="{C49C7F6B-CBD3-4B4F-B28C-2502A3C58CC6}" destId="{051FF42D-77B5-48AF-9AF0-FED1738EB80E}" srcOrd="1" destOrd="0" presId="urn:microsoft.com/office/officeart/2005/8/layout/hProcess11"/>
    <dgm:cxn modelId="{D59A5C52-9DEE-4D4D-9A52-B37C961002EE}" type="presParOf" srcId="{C49C7F6B-CBD3-4B4F-B28C-2502A3C58CC6}" destId="{873B2480-511B-43AC-BA85-FE8C6A9A741A}" srcOrd="2" destOrd="0" presId="urn:microsoft.com/office/officeart/2005/8/layout/hProcess11"/>
    <dgm:cxn modelId="{046596D9-5432-4EA1-B81D-D99C6E184E8E}" type="presParOf" srcId="{8D091355-8171-4E04-BC14-B2FD7504B89B}" destId="{FB426629-64E2-4E8D-A509-FAB9B68E8A96}" srcOrd="1" destOrd="0" presId="urn:microsoft.com/office/officeart/2005/8/layout/hProcess11"/>
    <dgm:cxn modelId="{0091F0D6-2C2E-488C-B785-681DBB78B243}" type="presParOf" srcId="{8D091355-8171-4E04-BC14-B2FD7504B89B}" destId="{A8E8DFCC-4FA9-4C46-934D-E90DEC9B15C1}" srcOrd="2" destOrd="0" presId="urn:microsoft.com/office/officeart/2005/8/layout/hProcess11"/>
    <dgm:cxn modelId="{754D3CC8-5824-4D24-A991-26A49B28B4E4}" type="presParOf" srcId="{A8E8DFCC-4FA9-4C46-934D-E90DEC9B15C1}" destId="{D6C609AA-28D2-4D06-92FC-B85A7B6D0D8D}" srcOrd="0" destOrd="0" presId="urn:microsoft.com/office/officeart/2005/8/layout/hProcess11"/>
    <dgm:cxn modelId="{6B8E5674-E09A-4CB2-95B1-571C95048B61}" type="presParOf" srcId="{A8E8DFCC-4FA9-4C46-934D-E90DEC9B15C1}" destId="{5878C76B-5771-4532-B0F6-3ADA6FD21480}" srcOrd="1" destOrd="0" presId="urn:microsoft.com/office/officeart/2005/8/layout/hProcess11"/>
    <dgm:cxn modelId="{1FCF1A16-764A-4DE6-ACD0-A6F3D213001C}" type="presParOf" srcId="{A8E8DFCC-4FA9-4C46-934D-E90DEC9B15C1}" destId="{D0D51AC4-07E4-41E9-8031-C3D11F8398FD}" srcOrd="2" destOrd="0" presId="urn:microsoft.com/office/officeart/2005/8/layout/hProcess11"/>
    <dgm:cxn modelId="{CB86E5D1-9A9F-4D73-8655-D498EE834410}" type="presParOf" srcId="{8D091355-8171-4E04-BC14-B2FD7504B89B}" destId="{1849C59A-1656-47BB-9FD5-7FEF649FCC6D}" srcOrd="3" destOrd="0" presId="urn:microsoft.com/office/officeart/2005/8/layout/hProcess11"/>
    <dgm:cxn modelId="{2B8B200D-F281-4334-A653-12576F437E9F}" type="presParOf" srcId="{8D091355-8171-4E04-BC14-B2FD7504B89B}" destId="{5014CE16-F2D5-4123-AEDB-DDF7D05C8BB6}" srcOrd="4" destOrd="0" presId="urn:microsoft.com/office/officeart/2005/8/layout/hProcess11"/>
    <dgm:cxn modelId="{509E5A82-663B-472F-BA09-82A30C58A7AE}" type="presParOf" srcId="{5014CE16-F2D5-4123-AEDB-DDF7D05C8BB6}" destId="{035C17FF-26C3-4962-9E34-E938A9FDBBE2}" srcOrd="0" destOrd="0" presId="urn:microsoft.com/office/officeart/2005/8/layout/hProcess11"/>
    <dgm:cxn modelId="{08EE2691-919C-4B96-B609-E5F12CF14CA6}" type="presParOf" srcId="{5014CE16-F2D5-4123-AEDB-DDF7D05C8BB6}" destId="{4A3F12E4-81F8-495B-9933-984C5F1567BB}" srcOrd="1" destOrd="0" presId="urn:microsoft.com/office/officeart/2005/8/layout/hProcess11"/>
    <dgm:cxn modelId="{0C83776D-4252-44B0-8EC8-582E5B8CA745}" type="presParOf" srcId="{5014CE16-F2D5-4123-AEDB-DDF7D05C8BB6}" destId="{0F700AA0-8D7E-48F8-BD63-A52440869DBC}" srcOrd="2" destOrd="0" presId="urn:microsoft.com/office/officeart/2005/8/layout/hProcess11"/>
    <dgm:cxn modelId="{A0FA5009-8AE0-4B28-AA4D-536DEEB5D697}" type="presParOf" srcId="{8D091355-8171-4E04-BC14-B2FD7504B89B}" destId="{FB84D698-A8EE-4160-9772-1A9B70C707BE}" srcOrd="5" destOrd="0" presId="urn:microsoft.com/office/officeart/2005/8/layout/hProcess11"/>
    <dgm:cxn modelId="{BDF4A7B0-0DC9-4781-9180-D7B9E04DBAEE}" type="presParOf" srcId="{8D091355-8171-4E04-BC14-B2FD7504B89B}" destId="{BC79A9EE-3215-43DA-BD5A-579E1105679E}" srcOrd="6" destOrd="0" presId="urn:microsoft.com/office/officeart/2005/8/layout/hProcess11"/>
    <dgm:cxn modelId="{2E2D617C-2D90-42B0-B6F0-433626B37FAA}" type="presParOf" srcId="{BC79A9EE-3215-43DA-BD5A-579E1105679E}" destId="{F42376B5-945E-4DED-B432-973D58ED4EDF}" srcOrd="0" destOrd="0" presId="urn:microsoft.com/office/officeart/2005/8/layout/hProcess11"/>
    <dgm:cxn modelId="{BD46F103-6BA1-4E4E-8AC4-48518D8712E3}" type="presParOf" srcId="{BC79A9EE-3215-43DA-BD5A-579E1105679E}" destId="{BE1C8BF5-7DF5-44E7-8430-0EDED81C0D34}" srcOrd="1" destOrd="0" presId="urn:microsoft.com/office/officeart/2005/8/layout/hProcess11"/>
    <dgm:cxn modelId="{5D1C329F-60A0-4148-A598-DA74CDFC2080}" type="presParOf" srcId="{BC79A9EE-3215-43DA-BD5A-579E1105679E}" destId="{DE8F022F-A952-428D-B3AD-36CE8C29F30A}" srcOrd="2" destOrd="0" presId="urn:microsoft.com/office/officeart/2005/8/layout/hProcess11"/>
    <dgm:cxn modelId="{91A9EC8C-71FA-4332-AF33-D67BE58438A6}" type="presParOf" srcId="{8D091355-8171-4E04-BC14-B2FD7504B89B}" destId="{352DAC81-56AF-4755-A30B-CB4A2A457D23}" srcOrd="7" destOrd="0" presId="urn:microsoft.com/office/officeart/2005/8/layout/hProcess11"/>
    <dgm:cxn modelId="{F6E62C2B-F29F-4008-9DCA-DA9C165829BB}" type="presParOf" srcId="{8D091355-8171-4E04-BC14-B2FD7504B89B}" destId="{51AEC7D1-E1ED-45EC-9A16-6BC962A91657}" srcOrd="8" destOrd="0" presId="urn:microsoft.com/office/officeart/2005/8/layout/hProcess11"/>
    <dgm:cxn modelId="{BAB5C531-FF5D-439A-A32D-73A815626828}" type="presParOf" srcId="{51AEC7D1-E1ED-45EC-9A16-6BC962A91657}" destId="{D58D9505-0432-4F57-AF3B-611D26559E34}" srcOrd="0" destOrd="0" presId="urn:microsoft.com/office/officeart/2005/8/layout/hProcess11"/>
    <dgm:cxn modelId="{47BDCEF2-0FE5-4D40-8999-A6EFD3549E7C}" type="presParOf" srcId="{51AEC7D1-E1ED-45EC-9A16-6BC962A91657}" destId="{A3B0DABE-BE29-4F86-A68A-72A90E6D1429}" srcOrd="1" destOrd="0" presId="urn:microsoft.com/office/officeart/2005/8/layout/hProcess11"/>
    <dgm:cxn modelId="{CC0AFCEB-0AC6-4D93-8C55-2FB158CF76A2}" type="presParOf" srcId="{51AEC7D1-E1ED-45EC-9A16-6BC962A91657}" destId="{B8C858E0-0060-4390-8700-42DB88A648B3}" srcOrd="2" destOrd="0" presId="urn:microsoft.com/office/officeart/2005/8/layout/hProcess11"/>
    <dgm:cxn modelId="{5364C8BB-E932-4C4C-9F20-36FEF75EFA19}" type="presParOf" srcId="{8D091355-8171-4E04-BC14-B2FD7504B89B}" destId="{6BFFBD70-5248-4D85-B132-D2B136466127}" srcOrd="9" destOrd="0" presId="urn:microsoft.com/office/officeart/2005/8/layout/hProcess11"/>
    <dgm:cxn modelId="{04626CC0-6EF8-4EFC-9178-D5320289D83F}" type="presParOf" srcId="{8D091355-8171-4E04-BC14-B2FD7504B89B}" destId="{B175B56B-8063-42A6-9301-F7DFD375EDB2}" srcOrd="10" destOrd="0" presId="urn:microsoft.com/office/officeart/2005/8/layout/hProcess11"/>
    <dgm:cxn modelId="{355FB304-D91D-4B40-9A97-8032932C644F}" type="presParOf" srcId="{B175B56B-8063-42A6-9301-F7DFD375EDB2}" destId="{9EA78645-590F-4E88-869E-DBA1C2ABBF27}" srcOrd="0" destOrd="0" presId="urn:microsoft.com/office/officeart/2005/8/layout/hProcess11"/>
    <dgm:cxn modelId="{CFC9AA9F-06DC-4C60-884D-5EA0C4EF4F4A}" type="presParOf" srcId="{B175B56B-8063-42A6-9301-F7DFD375EDB2}" destId="{A5BC8DB3-2E8E-460B-8C9A-3718B1E98E1F}" srcOrd="1" destOrd="0" presId="urn:microsoft.com/office/officeart/2005/8/layout/hProcess11"/>
    <dgm:cxn modelId="{C95A04CC-E916-46F0-B931-005255FB4FF0}" type="presParOf" srcId="{B175B56B-8063-42A6-9301-F7DFD375EDB2}" destId="{F58760D3-57BB-4449-BB0E-26AC3AF1B36B}" srcOrd="2" destOrd="0" presId="urn:microsoft.com/office/officeart/2005/8/layout/hProcess11"/>
    <dgm:cxn modelId="{12AC1067-6232-4FE8-85A1-1A4BB6CEF1D9}" type="presParOf" srcId="{8D091355-8171-4E04-BC14-B2FD7504B89B}" destId="{A48AC031-3267-42E8-B34D-4102D0B74CCB}" srcOrd="11" destOrd="0" presId="urn:microsoft.com/office/officeart/2005/8/layout/hProcess11"/>
    <dgm:cxn modelId="{21AF5E04-0305-4639-9359-CF67DF09BBB3}" type="presParOf" srcId="{8D091355-8171-4E04-BC14-B2FD7504B89B}" destId="{6A5AC5FC-BD91-4AD8-AA9E-E5710B433554}" srcOrd="12" destOrd="0" presId="urn:microsoft.com/office/officeart/2005/8/layout/hProcess11"/>
    <dgm:cxn modelId="{7F800235-7BE7-40E9-BA7E-7908E0576708}" type="presParOf" srcId="{6A5AC5FC-BD91-4AD8-AA9E-E5710B433554}" destId="{1370872A-421D-415F-B5AA-F48AF9AB4ADA}" srcOrd="0" destOrd="0" presId="urn:microsoft.com/office/officeart/2005/8/layout/hProcess11"/>
    <dgm:cxn modelId="{2D3D5BC7-A1E7-4FFA-B544-CBF44A9B7FF3}" type="presParOf" srcId="{6A5AC5FC-BD91-4AD8-AA9E-E5710B433554}" destId="{FCE1BD29-CDAA-48F6-9558-9A6C0A2C1B4F}" srcOrd="1" destOrd="0" presId="urn:microsoft.com/office/officeart/2005/8/layout/hProcess11"/>
    <dgm:cxn modelId="{92191516-D952-4371-8FEF-F70FB1AA42A6}" type="presParOf" srcId="{6A5AC5FC-BD91-4AD8-AA9E-E5710B433554}" destId="{9A304933-84D6-41F3-8483-104E65CDA70C}" srcOrd="2" destOrd="0" presId="urn:microsoft.com/office/officeart/2005/8/layout/hProcess11"/>
    <dgm:cxn modelId="{8551AB9D-052B-4244-823D-082CE0CE81C3}" type="presParOf" srcId="{8D091355-8171-4E04-BC14-B2FD7504B89B}" destId="{E4BEB1AF-C2DA-4580-B37B-158D7DCCEFF3}" srcOrd="13" destOrd="0" presId="urn:microsoft.com/office/officeart/2005/8/layout/hProcess11"/>
    <dgm:cxn modelId="{4F8B144F-BED1-49CA-91F9-A408BA1F1A09}" type="presParOf" srcId="{8D091355-8171-4E04-BC14-B2FD7504B89B}" destId="{E428C093-F61D-4C77-A41A-BE80FCC19DEF}" srcOrd="14" destOrd="0" presId="urn:microsoft.com/office/officeart/2005/8/layout/hProcess11"/>
    <dgm:cxn modelId="{996D5D4E-F202-4C8D-A436-0B8009E0AC25}" type="presParOf" srcId="{E428C093-F61D-4C77-A41A-BE80FCC19DEF}" destId="{D72E19B5-E87C-48D2-A212-0207B12384DD}" srcOrd="0" destOrd="0" presId="urn:microsoft.com/office/officeart/2005/8/layout/hProcess11"/>
    <dgm:cxn modelId="{E87EB45D-B75F-4576-9DAD-523E3E7D6FF9}" type="presParOf" srcId="{E428C093-F61D-4C77-A41A-BE80FCC19DEF}" destId="{D976B047-A52F-4546-AC88-F61EBF123D7B}" srcOrd="1" destOrd="0" presId="urn:microsoft.com/office/officeart/2005/8/layout/hProcess11"/>
    <dgm:cxn modelId="{A4C05BBB-82B0-4C0E-940B-55E370F550B6}" type="presParOf" srcId="{E428C093-F61D-4C77-A41A-BE80FCC19DEF}" destId="{7E9ABBD5-1AE2-4A10-A10F-568045C80B6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2AEB4-2988-4676-A844-A042B594C8F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9961CE2-5E95-4717-97C2-3CFABB950D11}">
      <dgm:prSet phldrT="[Text]"/>
      <dgm:spPr/>
      <dgm:t>
        <a:bodyPr/>
        <a:lstStyle/>
        <a:p>
          <a:r>
            <a:rPr lang="en-US" dirty="0" smtClean="0"/>
            <a:t>March 11, 2021</a:t>
          </a:r>
          <a:endParaRPr lang="en-US" dirty="0"/>
        </a:p>
      </dgm:t>
    </dgm:pt>
    <dgm:pt modelId="{F4EBE119-147C-4689-B9A8-1563B22647B9}" type="parTrans" cxnId="{5D2612CA-0779-48B1-8BDF-105E38613FBB}">
      <dgm:prSet/>
      <dgm:spPr/>
      <dgm:t>
        <a:bodyPr/>
        <a:lstStyle/>
        <a:p>
          <a:endParaRPr lang="en-US"/>
        </a:p>
      </dgm:t>
    </dgm:pt>
    <dgm:pt modelId="{92B83CDD-EF2D-4807-82AA-A2204D65C7F8}" type="sibTrans" cxnId="{5D2612CA-0779-48B1-8BDF-105E38613FBB}">
      <dgm:prSet/>
      <dgm:spPr/>
      <dgm:t>
        <a:bodyPr/>
        <a:lstStyle/>
        <a:p>
          <a:endParaRPr lang="en-US"/>
        </a:p>
      </dgm:t>
    </dgm:pt>
    <dgm:pt modelId="{20CBEFBA-F294-4AE5-ACE9-0473D2A8A592}">
      <dgm:prSet phldrT="[Text]"/>
      <dgm:spPr/>
      <dgm:t>
        <a:bodyPr/>
        <a:lstStyle/>
        <a:p>
          <a:r>
            <a:rPr lang="en-US" dirty="0" smtClean="0"/>
            <a:t>American Rescue Plan signed</a:t>
          </a:r>
          <a:endParaRPr lang="en-US" dirty="0"/>
        </a:p>
      </dgm:t>
    </dgm:pt>
    <dgm:pt modelId="{023CA3D7-7B7C-409B-9BED-A80EE21AB30B}" type="parTrans" cxnId="{E9CAC2DB-F3EF-49C7-907C-03D2FA7D8DE2}">
      <dgm:prSet/>
      <dgm:spPr/>
      <dgm:t>
        <a:bodyPr/>
        <a:lstStyle/>
        <a:p>
          <a:endParaRPr lang="en-US"/>
        </a:p>
      </dgm:t>
    </dgm:pt>
    <dgm:pt modelId="{76C7D805-3C86-4BAB-9FDD-3FCCA2E4226C}" type="sibTrans" cxnId="{E9CAC2DB-F3EF-49C7-907C-03D2FA7D8DE2}">
      <dgm:prSet/>
      <dgm:spPr/>
      <dgm:t>
        <a:bodyPr/>
        <a:lstStyle/>
        <a:p>
          <a:endParaRPr lang="en-US"/>
        </a:p>
      </dgm:t>
    </dgm:pt>
    <dgm:pt modelId="{08FED008-1B46-4991-9725-AB94EAFCEFA2}">
      <dgm:prSet phldrT="[Text]"/>
      <dgm:spPr/>
      <dgm:t>
        <a:bodyPr/>
        <a:lstStyle/>
        <a:p>
          <a:r>
            <a:rPr lang="en-US" dirty="0" smtClean="0"/>
            <a:t>Established the CSLFRF program</a:t>
          </a:r>
          <a:endParaRPr lang="en-US" dirty="0"/>
        </a:p>
      </dgm:t>
    </dgm:pt>
    <dgm:pt modelId="{068739DF-A7E7-4612-80EE-7D86C65A7D36}" type="parTrans" cxnId="{220F65DB-7FAD-4271-AC71-0E18F71D2FE9}">
      <dgm:prSet/>
      <dgm:spPr/>
      <dgm:t>
        <a:bodyPr/>
        <a:lstStyle/>
        <a:p>
          <a:endParaRPr lang="en-US"/>
        </a:p>
      </dgm:t>
    </dgm:pt>
    <dgm:pt modelId="{88DF3AD9-2CEC-44B0-A4EC-320C4A01E171}" type="sibTrans" cxnId="{220F65DB-7FAD-4271-AC71-0E18F71D2FE9}">
      <dgm:prSet/>
      <dgm:spPr/>
      <dgm:t>
        <a:bodyPr/>
        <a:lstStyle/>
        <a:p>
          <a:endParaRPr lang="en-US"/>
        </a:p>
      </dgm:t>
    </dgm:pt>
    <dgm:pt modelId="{CE9155B8-97A7-45C0-A4EC-94DF69BB8C5C}">
      <dgm:prSet phldrT="[Text]"/>
      <dgm:spPr/>
      <dgm:t>
        <a:bodyPr/>
        <a:lstStyle/>
        <a:p>
          <a:r>
            <a:rPr lang="en-US" dirty="0" smtClean="0"/>
            <a:t>May 17, 2021</a:t>
          </a:r>
          <a:endParaRPr lang="en-US" dirty="0"/>
        </a:p>
      </dgm:t>
    </dgm:pt>
    <dgm:pt modelId="{7B3BBD39-B33C-44C8-815F-0D708443AF78}" type="parTrans" cxnId="{9250D423-322A-4624-A899-F901FE4080EC}">
      <dgm:prSet/>
      <dgm:spPr/>
      <dgm:t>
        <a:bodyPr/>
        <a:lstStyle/>
        <a:p>
          <a:endParaRPr lang="en-US"/>
        </a:p>
      </dgm:t>
    </dgm:pt>
    <dgm:pt modelId="{5F96E04D-F424-4EE3-82C9-3575EE160716}" type="sibTrans" cxnId="{9250D423-322A-4624-A899-F901FE4080EC}">
      <dgm:prSet/>
      <dgm:spPr/>
      <dgm:t>
        <a:bodyPr/>
        <a:lstStyle/>
        <a:p>
          <a:endParaRPr lang="en-US"/>
        </a:p>
      </dgm:t>
    </dgm:pt>
    <dgm:pt modelId="{90A1EEDC-8AB6-4300-A92A-2DCF72C81923}">
      <dgm:prSet phldrT="[Text]"/>
      <dgm:spPr/>
      <dgm:t>
        <a:bodyPr/>
        <a:lstStyle/>
        <a:p>
          <a:r>
            <a:rPr lang="en-US" dirty="0" smtClean="0"/>
            <a:t>Treasury’s Interim Final Rule Effective</a:t>
          </a:r>
          <a:endParaRPr lang="en-US" dirty="0"/>
        </a:p>
      </dgm:t>
    </dgm:pt>
    <dgm:pt modelId="{C595E8A1-A2F4-4800-A850-8F3AEBF84E83}" type="parTrans" cxnId="{D3760947-CB17-4C2A-A8B7-642F91DB3F77}">
      <dgm:prSet/>
      <dgm:spPr/>
      <dgm:t>
        <a:bodyPr/>
        <a:lstStyle/>
        <a:p>
          <a:endParaRPr lang="en-US"/>
        </a:p>
      </dgm:t>
    </dgm:pt>
    <dgm:pt modelId="{7FF7A600-012F-4D20-AD75-253D6A7A9A25}" type="sibTrans" cxnId="{D3760947-CB17-4C2A-A8B7-642F91DB3F77}">
      <dgm:prSet/>
      <dgm:spPr/>
      <dgm:t>
        <a:bodyPr/>
        <a:lstStyle/>
        <a:p>
          <a:endParaRPr lang="en-US"/>
        </a:p>
      </dgm:t>
    </dgm:pt>
    <dgm:pt modelId="{5BAF690B-AFA3-42E1-A002-F6B487460F35}">
      <dgm:prSet phldrT="[Text]"/>
      <dgm:spPr/>
      <dgm:t>
        <a:bodyPr/>
        <a:lstStyle/>
        <a:p>
          <a:r>
            <a:rPr lang="en-US" dirty="0" smtClean="0"/>
            <a:t>Nov 15, 2021</a:t>
          </a:r>
          <a:endParaRPr lang="en-US" dirty="0"/>
        </a:p>
      </dgm:t>
    </dgm:pt>
    <dgm:pt modelId="{EF1F956A-83B2-4946-9240-E80ADCCD6EC4}" type="parTrans" cxnId="{DA52550B-2534-47A2-90DE-DEBEEC413236}">
      <dgm:prSet/>
      <dgm:spPr/>
      <dgm:t>
        <a:bodyPr/>
        <a:lstStyle/>
        <a:p>
          <a:endParaRPr lang="en-US"/>
        </a:p>
      </dgm:t>
    </dgm:pt>
    <dgm:pt modelId="{BA046B05-B0C7-45C8-BE23-F780D0688205}" type="sibTrans" cxnId="{DA52550B-2534-47A2-90DE-DEBEEC413236}">
      <dgm:prSet/>
      <dgm:spPr/>
      <dgm:t>
        <a:bodyPr/>
        <a:lstStyle/>
        <a:p>
          <a:endParaRPr lang="en-US"/>
        </a:p>
      </dgm:t>
    </dgm:pt>
    <dgm:pt modelId="{FDBF2F81-8F8E-4503-B5FC-DDEB181213A5}">
      <dgm:prSet phldrT="[Text]"/>
      <dgm:spPr/>
      <dgm:t>
        <a:bodyPr/>
        <a:lstStyle/>
        <a:p>
          <a:r>
            <a:rPr lang="en-US" dirty="0" smtClean="0"/>
            <a:t>Compliance and Reporting Guidance Issued</a:t>
          </a:r>
          <a:endParaRPr lang="en-US" dirty="0"/>
        </a:p>
      </dgm:t>
    </dgm:pt>
    <dgm:pt modelId="{67AF4DC1-90F6-487C-B2EE-958BFAF37882}" type="parTrans" cxnId="{9812D5D0-B9BF-44A3-83F9-3A666F907683}">
      <dgm:prSet/>
      <dgm:spPr/>
      <dgm:t>
        <a:bodyPr/>
        <a:lstStyle/>
        <a:p>
          <a:endParaRPr lang="en-US"/>
        </a:p>
      </dgm:t>
    </dgm:pt>
    <dgm:pt modelId="{8770119C-48E6-4682-A31A-B55F1D8B6094}" type="sibTrans" cxnId="{9812D5D0-B9BF-44A3-83F9-3A666F907683}">
      <dgm:prSet/>
      <dgm:spPr/>
      <dgm:t>
        <a:bodyPr/>
        <a:lstStyle/>
        <a:p>
          <a:endParaRPr lang="en-US"/>
        </a:p>
      </dgm:t>
    </dgm:pt>
    <dgm:pt modelId="{9CD5C4F0-FB04-4EF2-9455-F091AF27B634}">
      <dgm:prSet phldrT="[Text]"/>
      <dgm:spPr/>
      <dgm:t>
        <a:bodyPr/>
        <a:lstStyle/>
        <a:p>
          <a:r>
            <a:rPr lang="en-US" dirty="0" smtClean="0"/>
            <a:t>May 2021</a:t>
          </a:r>
          <a:endParaRPr lang="en-US" dirty="0"/>
        </a:p>
      </dgm:t>
    </dgm:pt>
    <dgm:pt modelId="{2B4DCAC8-BEF4-4484-9D71-4698DFF8F130}" type="parTrans" cxnId="{504CEC12-657B-496A-8C60-714F59E8EFCC}">
      <dgm:prSet/>
      <dgm:spPr/>
      <dgm:t>
        <a:bodyPr/>
        <a:lstStyle/>
        <a:p>
          <a:endParaRPr lang="en-US"/>
        </a:p>
      </dgm:t>
    </dgm:pt>
    <dgm:pt modelId="{AE0974E1-2F59-42D7-821A-B246B14E04FD}" type="sibTrans" cxnId="{504CEC12-657B-496A-8C60-714F59E8EFCC}">
      <dgm:prSet/>
      <dgm:spPr/>
      <dgm:t>
        <a:bodyPr/>
        <a:lstStyle/>
        <a:p>
          <a:endParaRPr lang="en-US"/>
        </a:p>
      </dgm:t>
    </dgm:pt>
    <dgm:pt modelId="{3DC75002-3010-43A3-B822-2C6424644072}">
      <dgm:prSet phldrT="[Text]"/>
      <dgm:spPr/>
      <dgm:t>
        <a:bodyPr/>
        <a:lstStyle/>
        <a:p>
          <a:r>
            <a:rPr lang="en-US" dirty="0" smtClean="0"/>
            <a:t>50% of Funds distributed to local governments</a:t>
          </a:r>
          <a:endParaRPr lang="en-US" dirty="0"/>
        </a:p>
      </dgm:t>
    </dgm:pt>
    <dgm:pt modelId="{4648C593-A23E-4772-8132-A2F0132901A9}" type="parTrans" cxnId="{FF573400-27CB-41BD-8AED-D773B26561F0}">
      <dgm:prSet/>
      <dgm:spPr/>
      <dgm:t>
        <a:bodyPr/>
        <a:lstStyle/>
        <a:p>
          <a:endParaRPr lang="en-US"/>
        </a:p>
      </dgm:t>
    </dgm:pt>
    <dgm:pt modelId="{4AF10E53-2678-4406-B16D-B7DED3810A84}" type="sibTrans" cxnId="{FF573400-27CB-41BD-8AED-D773B26561F0}">
      <dgm:prSet/>
      <dgm:spPr/>
      <dgm:t>
        <a:bodyPr/>
        <a:lstStyle/>
        <a:p>
          <a:endParaRPr lang="en-US"/>
        </a:p>
      </dgm:t>
    </dgm:pt>
    <dgm:pt modelId="{0E57614D-2CDD-4484-879B-77FC4CB1D228}">
      <dgm:prSet phldrT="[Text]"/>
      <dgm:spPr/>
      <dgm:t>
        <a:bodyPr/>
        <a:lstStyle/>
        <a:p>
          <a:r>
            <a:rPr lang="en-US" dirty="0" smtClean="0"/>
            <a:t>May 2022</a:t>
          </a:r>
          <a:endParaRPr lang="en-US" dirty="0"/>
        </a:p>
      </dgm:t>
    </dgm:pt>
    <dgm:pt modelId="{84D9D19A-3EAE-4A0C-9517-DCE7B879F62E}" type="parTrans" cxnId="{779C6673-5C97-4EBA-B706-FA8B772AA283}">
      <dgm:prSet/>
      <dgm:spPr/>
      <dgm:t>
        <a:bodyPr/>
        <a:lstStyle/>
        <a:p>
          <a:endParaRPr lang="en-US"/>
        </a:p>
      </dgm:t>
    </dgm:pt>
    <dgm:pt modelId="{4D638CB8-2D11-4B6B-BCCA-2A791D2D9614}" type="sibTrans" cxnId="{779C6673-5C97-4EBA-B706-FA8B772AA283}">
      <dgm:prSet/>
      <dgm:spPr/>
      <dgm:t>
        <a:bodyPr/>
        <a:lstStyle/>
        <a:p>
          <a:endParaRPr lang="en-US"/>
        </a:p>
      </dgm:t>
    </dgm:pt>
    <dgm:pt modelId="{EB6DDAFC-5BF0-4BB3-B901-0010C606D90B}">
      <dgm:prSet phldrT="[Text]"/>
      <dgm:spPr/>
      <dgm:t>
        <a:bodyPr/>
        <a:lstStyle/>
        <a:p>
          <a:r>
            <a:rPr lang="en-US" dirty="0" smtClean="0"/>
            <a:t>Remaining 50% of funds to be distributed to local governments</a:t>
          </a:r>
          <a:endParaRPr lang="en-US" dirty="0"/>
        </a:p>
      </dgm:t>
    </dgm:pt>
    <dgm:pt modelId="{378120CD-B310-46C8-AD43-A5BE74B035B0}" type="parTrans" cxnId="{BECA2911-D698-474C-A78F-061BFD799241}">
      <dgm:prSet/>
      <dgm:spPr/>
      <dgm:t>
        <a:bodyPr/>
        <a:lstStyle/>
        <a:p>
          <a:endParaRPr lang="en-US"/>
        </a:p>
      </dgm:t>
    </dgm:pt>
    <dgm:pt modelId="{749AE279-4A45-4813-9313-95A40A50E297}" type="sibTrans" cxnId="{BECA2911-D698-474C-A78F-061BFD799241}">
      <dgm:prSet/>
      <dgm:spPr/>
      <dgm:t>
        <a:bodyPr/>
        <a:lstStyle/>
        <a:p>
          <a:endParaRPr lang="en-US"/>
        </a:p>
      </dgm:t>
    </dgm:pt>
    <dgm:pt modelId="{3FA6FC02-0312-4946-BAC5-9FF0EA79F3D3}">
      <dgm:prSet phldrT="[Text]"/>
      <dgm:spPr/>
      <dgm:t>
        <a:bodyPr/>
        <a:lstStyle/>
        <a:p>
          <a:r>
            <a:rPr lang="en-US" dirty="0" smtClean="0"/>
            <a:t>January 2022</a:t>
          </a:r>
          <a:endParaRPr lang="en-US" dirty="0"/>
        </a:p>
      </dgm:t>
    </dgm:pt>
    <dgm:pt modelId="{3F73AB47-B3FE-4F56-966E-BED3171AD734}" type="parTrans" cxnId="{7A87C503-A7CB-4B7F-9ED4-44FFA92102D3}">
      <dgm:prSet/>
      <dgm:spPr/>
      <dgm:t>
        <a:bodyPr/>
        <a:lstStyle/>
        <a:p>
          <a:endParaRPr lang="en-US"/>
        </a:p>
      </dgm:t>
    </dgm:pt>
    <dgm:pt modelId="{9FDD2868-4770-4B96-B6EB-7F8E0C5877DF}" type="sibTrans" cxnId="{7A87C503-A7CB-4B7F-9ED4-44FFA92102D3}">
      <dgm:prSet/>
      <dgm:spPr/>
      <dgm:t>
        <a:bodyPr/>
        <a:lstStyle/>
        <a:p>
          <a:endParaRPr lang="en-US"/>
        </a:p>
      </dgm:t>
    </dgm:pt>
    <dgm:pt modelId="{1E6282C3-455C-4F79-A050-127BCC4A9E31}">
      <dgm:prSet phldrT="[Text]"/>
      <dgm:spPr/>
      <dgm:t>
        <a:bodyPr/>
        <a:lstStyle/>
        <a:p>
          <a:r>
            <a:rPr lang="en-US" dirty="0" smtClean="0"/>
            <a:t>Final Rule Released</a:t>
          </a:r>
          <a:endParaRPr lang="en-US" dirty="0"/>
        </a:p>
      </dgm:t>
    </dgm:pt>
    <dgm:pt modelId="{D8C645E3-1BEF-4BF7-A579-42133267B123}" type="parTrans" cxnId="{3DDFD588-A9B4-41A3-BA53-43FFA23D51E9}">
      <dgm:prSet/>
      <dgm:spPr/>
      <dgm:t>
        <a:bodyPr/>
        <a:lstStyle/>
        <a:p>
          <a:endParaRPr lang="en-US"/>
        </a:p>
      </dgm:t>
    </dgm:pt>
    <dgm:pt modelId="{AC52536F-9374-4BE1-93FC-3A633FECE0C2}" type="sibTrans" cxnId="{3DDFD588-A9B4-41A3-BA53-43FFA23D51E9}">
      <dgm:prSet/>
      <dgm:spPr/>
      <dgm:t>
        <a:bodyPr/>
        <a:lstStyle/>
        <a:p>
          <a:endParaRPr lang="en-US"/>
        </a:p>
      </dgm:t>
    </dgm:pt>
    <dgm:pt modelId="{0A7593CF-B293-495E-8CD9-AD6782DAAFB1}" type="pres">
      <dgm:prSet presAssocID="{25E2AEB4-2988-4676-A844-A042B594C8F0}" presName="linearFlow" presStyleCnt="0">
        <dgm:presLayoutVars>
          <dgm:dir/>
          <dgm:animLvl val="lvl"/>
          <dgm:resizeHandles val="exact"/>
        </dgm:presLayoutVars>
      </dgm:prSet>
      <dgm:spPr/>
      <dgm:t>
        <a:bodyPr/>
        <a:lstStyle/>
        <a:p>
          <a:endParaRPr lang="en-US"/>
        </a:p>
      </dgm:t>
    </dgm:pt>
    <dgm:pt modelId="{E1A1406C-F8B9-444B-9284-F7BB80F02D56}" type="pres">
      <dgm:prSet presAssocID="{D9961CE2-5E95-4717-97C2-3CFABB950D11}" presName="composite" presStyleCnt="0"/>
      <dgm:spPr/>
    </dgm:pt>
    <dgm:pt modelId="{04456B04-5325-414D-A90F-C7228034942E}" type="pres">
      <dgm:prSet presAssocID="{D9961CE2-5E95-4717-97C2-3CFABB950D11}" presName="parentText" presStyleLbl="alignNode1" presStyleIdx="0" presStyleCnt="6">
        <dgm:presLayoutVars>
          <dgm:chMax val="1"/>
          <dgm:bulletEnabled val="1"/>
        </dgm:presLayoutVars>
      </dgm:prSet>
      <dgm:spPr/>
      <dgm:t>
        <a:bodyPr/>
        <a:lstStyle/>
        <a:p>
          <a:endParaRPr lang="en-US"/>
        </a:p>
      </dgm:t>
    </dgm:pt>
    <dgm:pt modelId="{7A22E9E5-B0E3-445D-8516-FFD0DDB24B60}" type="pres">
      <dgm:prSet presAssocID="{D9961CE2-5E95-4717-97C2-3CFABB950D11}" presName="descendantText" presStyleLbl="alignAcc1" presStyleIdx="0" presStyleCnt="6" custLinFactNeighborX="5305" custLinFactNeighborY="-22933">
        <dgm:presLayoutVars>
          <dgm:bulletEnabled val="1"/>
        </dgm:presLayoutVars>
      </dgm:prSet>
      <dgm:spPr/>
      <dgm:t>
        <a:bodyPr/>
        <a:lstStyle/>
        <a:p>
          <a:endParaRPr lang="en-US"/>
        </a:p>
      </dgm:t>
    </dgm:pt>
    <dgm:pt modelId="{7B4C810C-E334-4B00-9088-FE11E07BE0A9}" type="pres">
      <dgm:prSet presAssocID="{92B83CDD-EF2D-4807-82AA-A2204D65C7F8}" presName="sp" presStyleCnt="0"/>
      <dgm:spPr/>
    </dgm:pt>
    <dgm:pt modelId="{CE539184-9903-4421-8D8D-E9A727925EC4}" type="pres">
      <dgm:prSet presAssocID="{9CD5C4F0-FB04-4EF2-9455-F091AF27B634}" presName="composite" presStyleCnt="0"/>
      <dgm:spPr/>
    </dgm:pt>
    <dgm:pt modelId="{4ECA3298-24D7-4768-8470-5DA71D23E170}" type="pres">
      <dgm:prSet presAssocID="{9CD5C4F0-FB04-4EF2-9455-F091AF27B634}" presName="parentText" presStyleLbl="alignNode1" presStyleIdx="1" presStyleCnt="6">
        <dgm:presLayoutVars>
          <dgm:chMax val="1"/>
          <dgm:bulletEnabled val="1"/>
        </dgm:presLayoutVars>
      </dgm:prSet>
      <dgm:spPr/>
      <dgm:t>
        <a:bodyPr/>
        <a:lstStyle/>
        <a:p>
          <a:endParaRPr lang="en-US"/>
        </a:p>
      </dgm:t>
    </dgm:pt>
    <dgm:pt modelId="{0FB14BB9-32E9-46BC-8897-C10104EB51E1}" type="pres">
      <dgm:prSet presAssocID="{9CD5C4F0-FB04-4EF2-9455-F091AF27B634}" presName="descendantText" presStyleLbl="alignAcc1" presStyleIdx="1" presStyleCnt="6">
        <dgm:presLayoutVars>
          <dgm:bulletEnabled val="1"/>
        </dgm:presLayoutVars>
      </dgm:prSet>
      <dgm:spPr/>
      <dgm:t>
        <a:bodyPr/>
        <a:lstStyle/>
        <a:p>
          <a:endParaRPr lang="en-US"/>
        </a:p>
      </dgm:t>
    </dgm:pt>
    <dgm:pt modelId="{E1E10A33-4B17-418F-8889-49EDF37A1613}" type="pres">
      <dgm:prSet presAssocID="{AE0974E1-2F59-42D7-821A-B246B14E04FD}" presName="sp" presStyleCnt="0"/>
      <dgm:spPr/>
    </dgm:pt>
    <dgm:pt modelId="{487B8615-2D03-42A4-BDB8-7A2EDF0EEB00}" type="pres">
      <dgm:prSet presAssocID="{CE9155B8-97A7-45C0-A4EC-94DF69BB8C5C}" presName="composite" presStyleCnt="0"/>
      <dgm:spPr/>
    </dgm:pt>
    <dgm:pt modelId="{F013E80F-5D22-4964-ABCC-6355FC7CA96A}" type="pres">
      <dgm:prSet presAssocID="{CE9155B8-97A7-45C0-A4EC-94DF69BB8C5C}" presName="parentText" presStyleLbl="alignNode1" presStyleIdx="2" presStyleCnt="6">
        <dgm:presLayoutVars>
          <dgm:chMax val="1"/>
          <dgm:bulletEnabled val="1"/>
        </dgm:presLayoutVars>
      </dgm:prSet>
      <dgm:spPr/>
      <dgm:t>
        <a:bodyPr/>
        <a:lstStyle/>
        <a:p>
          <a:endParaRPr lang="en-US"/>
        </a:p>
      </dgm:t>
    </dgm:pt>
    <dgm:pt modelId="{46933F74-F8FD-485C-9FE7-B23BF1A185FF}" type="pres">
      <dgm:prSet presAssocID="{CE9155B8-97A7-45C0-A4EC-94DF69BB8C5C}" presName="descendantText" presStyleLbl="alignAcc1" presStyleIdx="2" presStyleCnt="6">
        <dgm:presLayoutVars>
          <dgm:bulletEnabled val="1"/>
        </dgm:presLayoutVars>
      </dgm:prSet>
      <dgm:spPr/>
      <dgm:t>
        <a:bodyPr/>
        <a:lstStyle/>
        <a:p>
          <a:endParaRPr lang="en-US"/>
        </a:p>
      </dgm:t>
    </dgm:pt>
    <dgm:pt modelId="{28D58665-DCA8-4097-BBFD-6A3ABAA35EDF}" type="pres">
      <dgm:prSet presAssocID="{5F96E04D-F424-4EE3-82C9-3575EE160716}" presName="sp" presStyleCnt="0"/>
      <dgm:spPr/>
    </dgm:pt>
    <dgm:pt modelId="{4E9D5DF2-5E6D-47C8-9FFB-214BC36E8A77}" type="pres">
      <dgm:prSet presAssocID="{5BAF690B-AFA3-42E1-A002-F6B487460F35}" presName="composite" presStyleCnt="0"/>
      <dgm:spPr/>
    </dgm:pt>
    <dgm:pt modelId="{12CF2E56-47E7-4D67-B719-5F5B69FE7FF9}" type="pres">
      <dgm:prSet presAssocID="{5BAF690B-AFA3-42E1-A002-F6B487460F35}" presName="parentText" presStyleLbl="alignNode1" presStyleIdx="3" presStyleCnt="6">
        <dgm:presLayoutVars>
          <dgm:chMax val="1"/>
          <dgm:bulletEnabled val="1"/>
        </dgm:presLayoutVars>
      </dgm:prSet>
      <dgm:spPr/>
      <dgm:t>
        <a:bodyPr/>
        <a:lstStyle/>
        <a:p>
          <a:endParaRPr lang="en-US"/>
        </a:p>
      </dgm:t>
    </dgm:pt>
    <dgm:pt modelId="{3E072720-0932-4625-970C-47BDE9FF0021}" type="pres">
      <dgm:prSet presAssocID="{5BAF690B-AFA3-42E1-A002-F6B487460F35}" presName="descendantText" presStyleLbl="alignAcc1" presStyleIdx="3" presStyleCnt="6">
        <dgm:presLayoutVars>
          <dgm:bulletEnabled val="1"/>
        </dgm:presLayoutVars>
      </dgm:prSet>
      <dgm:spPr/>
      <dgm:t>
        <a:bodyPr/>
        <a:lstStyle/>
        <a:p>
          <a:endParaRPr lang="en-US"/>
        </a:p>
      </dgm:t>
    </dgm:pt>
    <dgm:pt modelId="{0F621E29-CDCB-41BE-B07D-A8E5040D9F0A}" type="pres">
      <dgm:prSet presAssocID="{BA046B05-B0C7-45C8-BE23-F780D0688205}" presName="sp" presStyleCnt="0"/>
      <dgm:spPr/>
    </dgm:pt>
    <dgm:pt modelId="{D1521CB3-3FB4-4469-9544-5AD013634B0F}" type="pres">
      <dgm:prSet presAssocID="{3FA6FC02-0312-4946-BAC5-9FF0EA79F3D3}" presName="composite" presStyleCnt="0"/>
      <dgm:spPr/>
    </dgm:pt>
    <dgm:pt modelId="{6B4390CF-2EC2-4129-8992-218A42FC8FEC}" type="pres">
      <dgm:prSet presAssocID="{3FA6FC02-0312-4946-BAC5-9FF0EA79F3D3}" presName="parentText" presStyleLbl="alignNode1" presStyleIdx="4" presStyleCnt="6">
        <dgm:presLayoutVars>
          <dgm:chMax val="1"/>
          <dgm:bulletEnabled val="1"/>
        </dgm:presLayoutVars>
      </dgm:prSet>
      <dgm:spPr/>
      <dgm:t>
        <a:bodyPr/>
        <a:lstStyle/>
        <a:p>
          <a:endParaRPr lang="en-US"/>
        </a:p>
      </dgm:t>
    </dgm:pt>
    <dgm:pt modelId="{F7F3A7BE-5412-415E-AAB1-760932D58B94}" type="pres">
      <dgm:prSet presAssocID="{3FA6FC02-0312-4946-BAC5-9FF0EA79F3D3}" presName="descendantText" presStyleLbl="alignAcc1" presStyleIdx="4" presStyleCnt="6">
        <dgm:presLayoutVars>
          <dgm:bulletEnabled val="1"/>
        </dgm:presLayoutVars>
      </dgm:prSet>
      <dgm:spPr/>
      <dgm:t>
        <a:bodyPr/>
        <a:lstStyle/>
        <a:p>
          <a:endParaRPr lang="en-US"/>
        </a:p>
      </dgm:t>
    </dgm:pt>
    <dgm:pt modelId="{A2F83618-7CEB-45A6-A1B3-6242947EE4E8}" type="pres">
      <dgm:prSet presAssocID="{9FDD2868-4770-4B96-B6EB-7F8E0C5877DF}" presName="sp" presStyleCnt="0"/>
      <dgm:spPr/>
    </dgm:pt>
    <dgm:pt modelId="{90A0178F-3437-4145-9B25-7D45365D6D5B}" type="pres">
      <dgm:prSet presAssocID="{0E57614D-2CDD-4484-879B-77FC4CB1D228}" presName="composite" presStyleCnt="0"/>
      <dgm:spPr/>
    </dgm:pt>
    <dgm:pt modelId="{60180909-1CC2-44A2-8A9A-404F0536F277}" type="pres">
      <dgm:prSet presAssocID="{0E57614D-2CDD-4484-879B-77FC4CB1D228}" presName="parentText" presStyleLbl="alignNode1" presStyleIdx="5" presStyleCnt="6">
        <dgm:presLayoutVars>
          <dgm:chMax val="1"/>
          <dgm:bulletEnabled val="1"/>
        </dgm:presLayoutVars>
      </dgm:prSet>
      <dgm:spPr/>
      <dgm:t>
        <a:bodyPr/>
        <a:lstStyle/>
        <a:p>
          <a:endParaRPr lang="en-US"/>
        </a:p>
      </dgm:t>
    </dgm:pt>
    <dgm:pt modelId="{A75AE853-E6F7-4412-8B9E-A6C013C2C7E8}" type="pres">
      <dgm:prSet presAssocID="{0E57614D-2CDD-4484-879B-77FC4CB1D228}" presName="descendantText" presStyleLbl="alignAcc1" presStyleIdx="5" presStyleCnt="6">
        <dgm:presLayoutVars>
          <dgm:bulletEnabled val="1"/>
        </dgm:presLayoutVars>
      </dgm:prSet>
      <dgm:spPr/>
      <dgm:t>
        <a:bodyPr/>
        <a:lstStyle/>
        <a:p>
          <a:endParaRPr lang="en-US"/>
        </a:p>
      </dgm:t>
    </dgm:pt>
  </dgm:ptLst>
  <dgm:cxnLst>
    <dgm:cxn modelId="{8226D788-6E61-4990-A550-B955A75E9735}" type="presOf" srcId="{3FA6FC02-0312-4946-BAC5-9FF0EA79F3D3}" destId="{6B4390CF-2EC2-4129-8992-218A42FC8FEC}" srcOrd="0" destOrd="0" presId="urn:microsoft.com/office/officeart/2005/8/layout/chevron2"/>
    <dgm:cxn modelId="{5D2612CA-0779-48B1-8BDF-105E38613FBB}" srcId="{25E2AEB4-2988-4676-A844-A042B594C8F0}" destId="{D9961CE2-5E95-4717-97C2-3CFABB950D11}" srcOrd="0" destOrd="0" parTransId="{F4EBE119-147C-4689-B9A8-1563B22647B9}" sibTransId="{92B83CDD-EF2D-4807-82AA-A2204D65C7F8}"/>
    <dgm:cxn modelId="{25765149-F5AE-4AE4-BB66-3F8AFD74A316}" type="presOf" srcId="{0E57614D-2CDD-4484-879B-77FC4CB1D228}" destId="{60180909-1CC2-44A2-8A9A-404F0536F277}" srcOrd="0" destOrd="0" presId="urn:microsoft.com/office/officeart/2005/8/layout/chevron2"/>
    <dgm:cxn modelId="{504CEC12-657B-496A-8C60-714F59E8EFCC}" srcId="{25E2AEB4-2988-4676-A844-A042B594C8F0}" destId="{9CD5C4F0-FB04-4EF2-9455-F091AF27B634}" srcOrd="1" destOrd="0" parTransId="{2B4DCAC8-BEF4-4484-9D71-4698DFF8F130}" sibTransId="{AE0974E1-2F59-42D7-821A-B246B14E04FD}"/>
    <dgm:cxn modelId="{FAF7BE52-004F-43F5-9D8F-F8C68D2FFDA5}" type="presOf" srcId="{90A1EEDC-8AB6-4300-A92A-2DCF72C81923}" destId="{46933F74-F8FD-485C-9FE7-B23BF1A185FF}" srcOrd="0" destOrd="0" presId="urn:microsoft.com/office/officeart/2005/8/layout/chevron2"/>
    <dgm:cxn modelId="{9250D423-322A-4624-A899-F901FE4080EC}" srcId="{25E2AEB4-2988-4676-A844-A042B594C8F0}" destId="{CE9155B8-97A7-45C0-A4EC-94DF69BB8C5C}" srcOrd="2" destOrd="0" parTransId="{7B3BBD39-B33C-44C8-815F-0D708443AF78}" sibTransId="{5F96E04D-F424-4EE3-82C9-3575EE160716}"/>
    <dgm:cxn modelId="{3DDFD588-A9B4-41A3-BA53-43FFA23D51E9}" srcId="{3FA6FC02-0312-4946-BAC5-9FF0EA79F3D3}" destId="{1E6282C3-455C-4F79-A050-127BCC4A9E31}" srcOrd="0" destOrd="0" parTransId="{D8C645E3-1BEF-4BF7-A579-42133267B123}" sibTransId="{AC52536F-9374-4BE1-93FC-3A633FECE0C2}"/>
    <dgm:cxn modelId="{9812D5D0-B9BF-44A3-83F9-3A666F907683}" srcId="{5BAF690B-AFA3-42E1-A002-F6B487460F35}" destId="{FDBF2F81-8F8E-4503-B5FC-DDEB181213A5}" srcOrd="0" destOrd="0" parTransId="{67AF4DC1-90F6-487C-B2EE-958BFAF37882}" sibTransId="{8770119C-48E6-4682-A31A-B55F1D8B6094}"/>
    <dgm:cxn modelId="{E9CAC2DB-F3EF-49C7-907C-03D2FA7D8DE2}" srcId="{D9961CE2-5E95-4717-97C2-3CFABB950D11}" destId="{20CBEFBA-F294-4AE5-ACE9-0473D2A8A592}" srcOrd="0" destOrd="0" parTransId="{023CA3D7-7B7C-409B-9BED-A80EE21AB30B}" sibTransId="{76C7D805-3C86-4BAB-9FDD-3FCCA2E4226C}"/>
    <dgm:cxn modelId="{7F2C8B15-69C6-4B2F-AFB4-EF92CD58CB3A}" type="presOf" srcId="{9CD5C4F0-FB04-4EF2-9455-F091AF27B634}" destId="{4ECA3298-24D7-4768-8470-5DA71D23E170}" srcOrd="0" destOrd="0" presId="urn:microsoft.com/office/officeart/2005/8/layout/chevron2"/>
    <dgm:cxn modelId="{E4E72C2E-55FB-4CE1-9FF2-BA5D48C36636}" type="presOf" srcId="{08FED008-1B46-4991-9725-AB94EAFCEFA2}" destId="{7A22E9E5-B0E3-445D-8516-FFD0DDB24B60}" srcOrd="0" destOrd="1" presId="urn:microsoft.com/office/officeart/2005/8/layout/chevron2"/>
    <dgm:cxn modelId="{743B48A1-DFF3-4281-B46B-786E29213D5E}" type="presOf" srcId="{1E6282C3-455C-4F79-A050-127BCC4A9E31}" destId="{F7F3A7BE-5412-415E-AAB1-760932D58B94}" srcOrd="0" destOrd="0" presId="urn:microsoft.com/office/officeart/2005/8/layout/chevron2"/>
    <dgm:cxn modelId="{179FC3A3-3291-44CE-8705-576D287BD498}" type="presOf" srcId="{FDBF2F81-8F8E-4503-B5FC-DDEB181213A5}" destId="{3E072720-0932-4625-970C-47BDE9FF0021}" srcOrd="0" destOrd="0" presId="urn:microsoft.com/office/officeart/2005/8/layout/chevron2"/>
    <dgm:cxn modelId="{BECA2911-D698-474C-A78F-061BFD799241}" srcId="{0E57614D-2CDD-4484-879B-77FC4CB1D228}" destId="{EB6DDAFC-5BF0-4BB3-B901-0010C606D90B}" srcOrd="0" destOrd="0" parTransId="{378120CD-B310-46C8-AD43-A5BE74B035B0}" sibTransId="{749AE279-4A45-4813-9313-95A40A50E297}"/>
    <dgm:cxn modelId="{69953264-2D25-48EB-A65F-3048231AB713}" type="presOf" srcId="{CE9155B8-97A7-45C0-A4EC-94DF69BB8C5C}" destId="{F013E80F-5D22-4964-ABCC-6355FC7CA96A}" srcOrd="0" destOrd="0" presId="urn:microsoft.com/office/officeart/2005/8/layout/chevron2"/>
    <dgm:cxn modelId="{220F65DB-7FAD-4271-AC71-0E18F71D2FE9}" srcId="{D9961CE2-5E95-4717-97C2-3CFABB950D11}" destId="{08FED008-1B46-4991-9725-AB94EAFCEFA2}" srcOrd="1" destOrd="0" parTransId="{068739DF-A7E7-4612-80EE-7D86C65A7D36}" sibTransId="{88DF3AD9-2CEC-44B0-A4EC-320C4A01E171}"/>
    <dgm:cxn modelId="{14523A74-0980-4FBE-91E2-0E176B6671FB}" type="presOf" srcId="{5BAF690B-AFA3-42E1-A002-F6B487460F35}" destId="{12CF2E56-47E7-4D67-B719-5F5B69FE7FF9}" srcOrd="0" destOrd="0" presId="urn:microsoft.com/office/officeart/2005/8/layout/chevron2"/>
    <dgm:cxn modelId="{DD39BD46-91CE-48F7-8D98-E467F3ADEB27}" type="presOf" srcId="{EB6DDAFC-5BF0-4BB3-B901-0010C606D90B}" destId="{A75AE853-E6F7-4412-8B9E-A6C013C2C7E8}" srcOrd="0" destOrd="0" presId="urn:microsoft.com/office/officeart/2005/8/layout/chevron2"/>
    <dgm:cxn modelId="{DA52550B-2534-47A2-90DE-DEBEEC413236}" srcId="{25E2AEB4-2988-4676-A844-A042B594C8F0}" destId="{5BAF690B-AFA3-42E1-A002-F6B487460F35}" srcOrd="3" destOrd="0" parTransId="{EF1F956A-83B2-4946-9240-E80ADCCD6EC4}" sibTransId="{BA046B05-B0C7-45C8-BE23-F780D0688205}"/>
    <dgm:cxn modelId="{7A87C503-A7CB-4B7F-9ED4-44FFA92102D3}" srcId="{25E2AEB4-2988-4676-A844-A042B594C8F0}" destId="{3FA6FC02-0312-4946-BAC5-9FF0EA79F3D3}" srcOrd="4" destOrd="0" parTransId="{3F73AB47-B3FE-4F56-966E-BED3171AD734}" sibTransId="{9FDD2868-4770-4B96-B6EB-7F8E0C5877DF}"/>
    <dgm:cxn modelId="{779C6673-5C97-4EBA-B706-FA8B772AA283}" srcId="{25E2AEB4-2988-4676-A844-A042B594C8F0}" destId="{0E57614D-2CDD-4484-879B-77FC4CB1D228}" srcOrd="5" destOrd="0" parTransId="{84D9D19A-3EAE-4A0C-9517-DCE7B879F62E}" sibTransId="{4D638CB8-2D11-4B6B-BCCA-2A791D2D9614}"/>
    <dgm:cxn modelId="{8B837A24-0FF2-40C3-B979-A6E5084DB956}" type="presOf" srcId="{D9961CE2-5E95-4717-97C2-3CFABB950D11}" destId="{04456B04-5325-414D-A90F-C7228034942E}" srcOrd="0" destOrd="0" presId="urn:microsoft.com/office/officeart/2005/8/layout/chevron2"/>
    <dgm:cxn modelId="{FF573400-27CB-41BD-8AED-D773B26561F0}" srcId="{9CD5C4F0-FB04-4EF2-9455-F091AF27B634}" destId="{3DC75002-3010-43A3-B822-2C6424644072}" srcOrd="0" destOrd="0" parTransId="{4648C593-A23E-4772-8132-A2F0132901A9}" sibTransId="{4AF10E53-2678-4406-B16D-B7DED3810A84}"/>
    <dgm:cxn modelId="{D3760947-CB17-4C2A-A8B7-642F91DB3F77}" srcId="{CE9155B8-97A7-45C0-A4EC-94DF69BB8C5C}" destId="{90A1EEDC-8AB6-4300-A92A-2DCF72C81923}" srcOrd="0" destOrd="0" parTransId="{C595E8A1-A2F4-4800-A850-8F3AEBF84E83}" sibTransId="{7FF7A600-012F-4D20-AD75-253D6A7A9A25}"/>
    <dgm:cxn modelId="{A8BE9D86-4E06-4259-B0A9-9DE8D1EF6783}" type="presOf" srcId="{20CBEFBA-F294-4AE5-ACE9-0473D2A8A592}" destId="{7A22E9E5-B0E3-445D-8516-FFD0DDB24B60}" srcOrd="0" destOrd="0" presId="urn:microsoft.com/office/officeart/2005/8/layout/chevron2"/>
    <dgm:cxn modelId="{AD239ED4-B207-45E8-850E-FB1786FD4248}" type="presOf" srcId="{3DC75002-3010-43A3-B822-2C6424644072}" destId="{0FB14BB9-32E9-46BC-8897-C10104EB51E1}" srcOrd="0" destOrd="0" presId="urn:microsoft.com/office/officeart/2005/8/layout/chevron2"/>
    <dgm:cxn modelId="{C8CCCCA9-1614-4906-966C-57C2B0D2201A}" type="presOf" srcId="{25E2AEB4-2988-4676-A844-A042B594C8F0}" destId="{0A7593CF-B293-495E-8CD9-AD6782DAAFB1}" srcOrd="0" destOrd="0" presId="urn:microsoft.com/office/officeart/2005/8/layout/chevron2"/>
    <dgm:cxn modelId="{FD1437BA-0216-413A-B8C7-7AD0759EA417}" type="presParOf" srcId="{0A7593CF-B293-495E-8CD9-AD6782DAAFB1}" destId="{E1A1406C-F8B9-444B-9284-F7BB80F02D56}" srcOrd="0" destOrd="0" presId="urn:microsoft.com/office/officeart/2005/8/layout/chevron2"/>
    <dgm:cxn modelId="{5B40BD8D-B7C6-409F-828C-53AFDBFA8E95}" type="presParOf" srcId="{E1A1406C-F8B9-444B-9284-F7BB80F02D56}" destId="{04456B04-5325-414D-A90F-C7228034942E}" srcOrd="0" destOrd="0" presId="urn:microsoft.com/office/officeart/2005/8/layout/chevron2"/>
    <dgm:cxn modelId="{1F6B662E-4880-416E-902E-E5F02E4B679F}" type="presParOf" srcId="{E1A1406C-F8B9-444B-9284-F7BB80F02D56}" destId="{7A22E9E5-B0E3-445D-8516-FFD0DDB24B60}" srcOrd="1" destOrd="0" presId="urn:microsoft.com/office/officeart/2005/8/layout/chevron2"/>
    <dgm:cxn modelId="{1D88FB11-2A76-4B94-B239-2E3EA553E662}" type="presParOf" srcId="{0A7593CF-B293-495E-8CD9-AD6782DAAFB1}" destId="{7B4C810C-E334-4B00-9088-FE11E07BE0A9}" srcOrd="1" destOrd="0" presId="urn:microsoft.com/office/officeart/2005/8/layout/chevron2"/>
    <dgm:cxn modelId="{BA07BD83-E77C-40D0-AA04-0DA603406200}" type="presParOf" srcId="{0A7593CF-B293-495E-8CD9-AD6782DAAFB1}" destId="{CE539184-9903-4421-8D8D-E9A727925EC4}" srcOrd="2" destOrd="0" presId="urn:microsoft.com/office/officeart/2005/8/layout/chevron2"/>
    <dgm:cxn modelId="{E0680609-9226-4BB5-99FA-BC08E58DC515}" type="presParOf" srcId="{CE539184-9903-4421-8D8D-E9A727925EC4}" destId="{4ECA3298-24D7-4768-8470-5DA71D23E170}" srcOrd="0" destOrd="0" presId="urn:microsoft.com/office/officeart/2005/8/layout/chevron2"/>
    <dgm:cxn modelId="{1DC2F28A-3A65-482C-946B-71A5CDA09F05}" type="presParOf" srcId="{CE539184-9903-4421-8D8D-E9A727925EC4}" destId="{0FB14BB9-32E9-46BC-8897-C10104EB51E1}" srcOrd="1" destOrd="0" presId="urn:microsoft.com/office/officeart/2005/8/layout/chevron2"/>
    <dgm:cxn modelId="{0B4201EC-27F3-4083-A973-365705391ED1}" type="presParOf" srcId="{0A7593CF-B293-495E-8CD9-AD6782DAAFB1}" destId="{E1E10A33-4B17-418F-8889-49EDF37A1613}" srcOrd="3" destOrd="0" presId="urn:microsoft.com/office/officeart/2005/8/layout/chevron2"/>
    <dgm:cxn modelId="{F9854722-AC8C-4455-8251-268E85F1CA22}" type="presParOf" srcId="{0A7593CF-B293-495E-8CD9-AD6782DAAFB1}" destId="{487B8615-2D03-42A4-BDB8-7A2EDF0EEB00}" srcOrd="4" destOrd="0" presId="urn:microsoft.com/office/officeart/2005/8/layout/chevron2"/>
    <dgm:cxn modelId="{C7D5C2DF-52E2-4952-B70A-B817CFFEDCD1}" type="presParOf" srcId="{487B8615-2D03-42A4-BDB8-7A2EDF0EEB00}" destId="{F013E80F-5D22-4964-ABCC-6355FC7CA96A}" srcOrd="0" destOrd="0" presId="urn:microsoft.com/office/officeart/2005/8/layout/chevron2"/>
    <dgm:cxn modelId="{BD55057E-B3B6-49BA-9F4C-8F452A891B0E}" type="presParOf" srcId="{487B8615-2D03-42A4-BDB8-7A2EDF0EEB00}" destId="{46933F74-F8FD-485C-9FE7-B23BF1A185FF}" srcOrd="1" destOrd="0" presId="urn:microsoft.com/office/officeart/2005/8/layout/chevron2"/>
    <dgm:cxn modelId="{583631EC-B06D-434B-ADB6-95C88BB0F30E}" type="presParOf" srcId="{0A7593CF-B293-495E-8CD9-AD6782DAAFB1}" destId="{28D58665-DCA8-4097-BBFD-6A3ABAA35EDF}" srcOrd="5" destOrd="0" presId="urn:microsoft.com/office/officeart/2005/8/layout/chevron2"/>
    <dgm:cxn modelId="{5F1ADC67-F752-42C1-AB66-3D2A796E60D9}" type="presParOf" srcId="{0A7593CF-B293-495E-8CD9-AD6782DAAFB1}" destId="{4E9D5DF2-5E6D-47C8-9FFB-214BC36E8A77}" srcOrd="6" destOrd="0" presId="urn:microsoft.com/office/officeart/2005/8/layout/chevron2"/>
    <dgm:cxn modelId="{23C2E552-7ADC-41A5-A63F-1FBEFF01ABBD}" type="presParOf" srcId="{4E9D5DF2-5E6D-47C8-9FFB-214BC36E8A77}" destId="{12CF2E56-47E7-4D67-B719-5F5B69FE7FF9}" srcOrd="0" destOrd="0" presId="urn:microsoft.com/office/officeart/2005/8/layout/chevron2"/>
    <dgm:cxn modelId="{C2BDCAE1-B053-4784-A63A-3897258CA025}" type="presParOf" srcId="{4E9D5DF2-5E6D-47C8-9FFB-214BC36E8A77}" destId="{3E072720-0932-4625-970C-47BDE9FF0021}" srcOrd="1" destOrd="0" presId="urn:microsoft.com/office/officeart/2005/8/layout/chevron2"/>
    <dgm:cxn modelId="{1AD2BDFD-0E5A-4904-B40C-62BAED301D8B}" type="presParOf" srcId="{0A7593CF-B293-495E-8CD9-AD6782DAAFB1}" destId="{0F621E29-CDCB-41BE-B07D-A8E5040D9F0A}" srcOrd="7" destOrd="0" presId="urn:microsoft.com/office/officeart/2005/8/layout/chevron2"/>
    <dgm:cxn modelId="{3BB086CA-6090-4D13-BAD8-49E52641E9B3}" type="presParOf" srcId="{0A7593CF-B293-495E-8CD9-AD6782DAAFB1}" destId="{D1521CB3-3FB4-4469-9544-5AD013634B0F}" srcOrd="8" destOrd="0" presId="urn:microsoft.com/office/officeart/2005/8/layout/chevron2"/>
    <dgm:cxn modelId="{13F991D0-249E-441A-9B28-E1CF11838204}" type="presParOf" srcId="{D1521CB3-3FB4-4469-9544-5AD013634B0F}" destId="{6B4390CF-2EC2-4129-8992-218A42FC8FEC}" srcOrd="0" destOrd="0" presId="urn:microsoft.com/office/officeart/2005/8/layout/chevron2"/>
    <dgm:cxn modelId="{2F08CC69-D1F6-4312-A673-1DD72D3ABF06}" type="presParOf" srcId="{D1521CB3-3FB4-4469-9544-5AD013634B0F}" destId="{F7F3A7BE-5412-415E-AAB1-760932D58B94}" srcOrd="1" destOrd="0" presId="urn:microsoft.com/office/officeart/2005/8/layout/chevron2"/>
    <dgm:cxn modelId="{B80A4B2D-B658-4149-B978-22256F725B70}" type="presParOf" srcId="{0A7593CF-B293-495E-8CD9-AD6782DAAFB1}" destId="{A2F83618-7CEB-45A6-A1B3-6242947EE4E8}" srcOrd="9" destOrd="0" presId="urn:microsoft.com/office/officeart/2005/8/layout/chevron2"/>
    <dgm:cxn modelId="{BE07C400-FE69-450D-8C20-F01BCE27B7D6}" type="presParOf" srcId="{0A7593CF-B293-495E-8CD9-AD6782DAAFB1}" destId="{90A0178F-3437-4145-9B25-7D45365D6D5B}" srcOrd="10" destOrd="0" presId="urn:microsoft.com/office/officeart/2005/8/layout/chevron2"/>
    <dgm:cxn modelId="{A8E7385F-BE6D-4D49-9340-17A5246E8461}" type="presParOf" srcId="{90A0178F-3437-4145-9B25-7D45365D6D5B}" destId="{60180909-1CC2-44A2-8A9A-404F0536F277}" srcOrd="0" destOrd="0" presId="urn:microsoft.com/office/officeart/2005/8/layout/chevron2"/>
    <dgm:cxn modelId="{FADD12C8-954F-407B-9C6A-4E9A2A5D9A90}" type="presParOf" srcId="{90A0178F-3437-4145-9B25-7D45365D6D5B}" destId="{A75AE853-E6F7-4412-8B9E-A6C013C2C7E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89FF83-0991-485D-83D2-FBBC338F40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7B1CA6F-882A-44DC-99C2-867DF3DB3C73}">
      <dgm:prSet/>
      <dgm:spPr/>
      <dgm:t>
        <a:bodyPr/>
        <a:lstStyle/>
        <a:p>
          <a:pPr rtl="0"/>
          <a:r>
            <a:rPr lang="en-US" dirty="0" smtClean="0"/>
            <a:t>Entity may not have been a Pass-Through Entity in the past, but may be in that position now with COVID funding.</a:t>
          </a:r>
          <a:endParaRPr lang="en-US" dirty="0"/>
        </a:p>
      </dgm:t>
    </dgm:pt>
    <dgm:pt modelId="{32B142DA-5B4F-4628-80EF-90CEE16E51D0}" type="parTrans" cxnId="{D0A3389A-D72C-45E2-86A8-57FB2A125A74}">
      <dgm:prSet/>
      <dgm:spPr/>
      <dgm:t>
        <a:bodyPr/>
        <a:lstStyle/>
        <a:p>
          <a:endParaRPr lang="en-US"/>
        </a:p>
      </dgm:t>
    </dgm:pt>
    <dgm:pt modelId="{625D47BD-2D42-45BB-9343-0317549C2FDB}" type="sibTrans" cxnId="{D0A3389A-D72C-45E2-86A8-57FB2A125A74}">
      <dgm:prSet/>
      <dgm:spPr/>
      <dgm:t>
        <a:bodyPr/>
        <a:lstStyle/>
        <a:p>
          <a:endParaRPr lang="en-US"/>
        </a:p>
      </dgm:t>
    </dgm:pt>
    <dgm:pt modelId="{455788DA-E1D8-4533-99CE-4166F985FB2B}">
      <dgm:prSet/>
      <dgm:spPr/>
      <dgm:t>
        <a:bodyPr/>
        <a:lstStyle/>
        <a:p>
          <a:pPr rtl="0"/>
          <a:r>
            <a:rPr lang="en-US" i="0" dirty="0" smtClean="0"/>
            <a:t>From an audit perspective:</a:t>
          </a:r>
          <a:endParaRPr lang="en-US" i="0" dirty="0"/>
        </a:p>
      </dgm:t>
    </dgm:pt>
    <dgm:pt modelId="{0086AEAD-1E9A-438F-B9EE-827DFFF407CC}" type="parTrans" cxnId="{9E4223B3-A784-4461-8C1A-0964A1080F50}">
      <dgm:prSet/>
      <dgm:spPr/>
      <dgm:t>
        <a:bodyPr/>
        <a:lstStyle/>
        <a:p>
          <a:endParaRPr lang="en-US"/>
        </a:p>
      </dgm:t>
    </dgm:pt>
    <dgm:pt modelId="{15BDDD56-280E-4DA1-BF13-5FE77072D558}" type="sibTrans" cxnId="{9E4223B3-A784-4461-8C1A-0964A1080F50}">
      <dgm:prSet/>
      <dgm:spPr/>
      <dgm:t>
        <a:bodyPr/>
        <a:lstStyle/>
        <a:p>
          <a:endParaRPr lang="en-US"/>
        </a:p>
      </dgm:t>
    </dgm:pt>
    <dgm:pt modelId="{8900F7B1-47D0-4B4D-8954-932E07BBCFC8}">
      <dgm:prSet/>
      <dgm:spPr/>
      <dgm:t>
        <a:bodyPr/>
        <a:lstStyle/>
        <a:p>
          <a:pPr rtl="0"/>
          <a:r>
            <a:rPr lang="en-US" i="0" dirty="0" smtClean="0"/>
            <a:t>Subrecipient monitoring may be direct and material for the first time for a grant</a:t>
          </a:r>
          <a:endParaRPr lang="en-US" i="0" dirty="0"/>
        </a:p>
      </dgm:t>
    </dgm:pt>
    <dgm:pt modelId="{C5D5CCCF-2688-4B38-AD14-E777DBE89BE7}" type="parTrans" cxnId="{8C7790DF-4DF5-4857-81DC-BE09B768B7CB}">
      <dgm:prSet/>
      <dgm:spPr/>
      <dgm:t>
        <a:bodyPr/>
        <a:lstStyle/>
        <a:p>
          <a:endParaRPr lang="en-US"/>
        </a:p>
      </dgm:t>
    </dgm:pt>
    <dgm:pt modelId="{831BD6BC-6B30-41AD-8FB1-00382C9C7A84}" type="sibTrans" cxnId="{8C7790DF-4DF5-4857-81DC-BE09B768B7CB}">
      <dgm:prSet/>
      <dgm:spPr/>
      <dgm:t>
        <a:bodyPr/>
        <a:lstStyle/>
        <a:p>
          <a:endParaRPr lang="en-US"/>
        </a:p>
      </dgm:t>
    </dgm:pt>
    <dgm:pt modelId="{0BE809D2-B64A-4F36-AB35-C6774C2E1787}">
      <dgm:prSet/>
      <dgm:spPr/>
      <dgm:t>
        <a:bodyPr/>
        <a:lstStyle/>
        <a:p>
          <a:pPr rtl="0"/>
          <a:r>
            <a:rPr lang="en-US" i="0" dirty="0" smtClean="0"/>
            <a:t>Higher risk area</a:t>
          </a:r>
          <a:endParaRPr lang="en-US" i="0" dirty="0"/>
        </a:p>
      </dgm:t>
    </dgm:pt>
    <dgm:pt modelId="{5CBC1337-440C-45B1-9D9B-5CBA3B598BF4}" type="parTrans" cxnId="{934DDBA6-21E6-4107-A18E-EFC6371A3EEA}">
      <dgm:prSet/>
      <dgm:spPr/>
      <dgm:t>
        <a:bodyPr/>
        <a:lstStyle/>
        <a:p>
          <a:endParaRPr lang="en-US"/>
        </a:p>
      </dgm:t>
    </dgm:pt>
    <dgm:pt modelId="{B53A5327-123E-46C7-85DB-EA0AA5DF49C8}" type="sibTrans" cxnId="{934DDBA6-21E6-4107-A18E-EFC6371A3EEA}">
      <dgm:prSet/>
      <dgm:spPr/>
      <dgm:t>
        <a:bodyPr/>
        <a:lstStyle/>
        <a:p>
          <a:endParaRPr lang="en-US"/>
        </a:p>
      </dgm:t>
    </dgm:pt>
    <dgm:pt modelId="{9B84BEBE-89C1-4F74-9C14-96EEF1D5DD8B}">
      <dgm:prSet/>
      <dgm:spPr/>
      <dgm:t>
        <a:bodyPr/>
        <a:lstStyle/>
        <a:p>
          <a:pPr rtl="0"/>
          <a:r>
            <a:rPr lang="en-US" i="1" dirty="0" smtClean="0"/>
            <a:t>CAUTION:  </a:t>
          </a:r>
          <a:r>
            <a:rPr lang="en-US" i="0" dirty="0" smtClean="0"/>
            <a:t>If you are passing funds through to other entities- be sure you are familiar with the requirements for subrecipient monitoring </a:t>
          </a:r>
          <a:endParaRPr lang="en-US" i="0" dirty="0"/>
        </a:p>
      </dgm:t>
    </dgm:pt>
    <dgm:pt modelId="{72665DBE-88AF-4FE1-842F-52A7E93C37E8}" type="parTrans" cxnId="{F3822953-CF4F-4EFB-81BF-50EF729298D7}">
      <dgm:prSet/>
      <dgm:spPr/>
      <dgm:t>
        <a:bodyPr/>
        <a:lstStyle/>
        <a:p>
          <a:endParaRPr lang="en-US"/>
        </a:p>
      </dgm:t>
    </dgm:pt>
    <dgm:pt modelId="{E46229A1-F2FF-4ACC-BC43-37D988CDF727}" type="sibTrans" cxnId="{F3822953-CF4F-4EFB-81BF-50EF729298D7}">
      <dgm:prSet/>
      <dgm:spPr/>
      <dgm:t>
        <a:bodyPr/>
        <a:lstStyle/>
        <a:p>
          <a:endParaRPr lang="en-US"/>
        </a:p>
      </dgm:t>
    </dgm:pt>
    <dgm:pt modelId="{B7BE3A30-A6BE-469F-B3BC-205D391BEC26}">
      <dgm:prSet/>
      <dgm:spPr/>
      <dgm:t>
        <a:bodyPr/>
        <a:lstStyle/>
        <a:p>
          <a:pPr rtl="0"/>
          <a:r>
            <a:rPr lang="en-US" i="1" dirty="0" smtClean="0"/>
            <a:t>CAUTION:  </a:t>
          </a:r>
          <a:r>
            <a:rPr lang="en-US" i="0" dirty="0" smtClean="0"/>
            <a:t>Subrecipient expenditures are required to be reported separately on the SEFA</a:t>
          </a:r>
          <a:endParaRPr lang="en-US" i="0" dirty="0"/>
        </a:p>
      </dgm:t>
    </dgm:pt>
    <dgm:pt modelId="{6868D641-7EC1-4417-A866-F5222691F068}" type="parTrans" cxnId="{D0D6DD2E-1470-4B59-9B17-4D35D333B858}">
      <dgm:prSet/>
      <dgm:spPr/>
      <dgm:t>
        <a:bodyPr/>
        <a:lstStyle/>
        <a:p>
          <a:endParaRPr lang="en-US"/>
        </a:p>
      </dgm:t>
    </dgm:pt>
    <dgm:pt modelId="{DDB3DFFD-EAE1-48C9-B4C6-1132BD9094BD}" type="sibTrans" cxnId="{D0D6DD2E-1470-4B59-9B17-4D35D333B858}">
      <dgm:prSet/>
      <dgm:spPr/>
      <dgm:t>
        <a:bodyPr/>
        <a:lstStyle/>
        <a:p>
          <a:endParaRPr lang="en-US"/>
        </a:p>
      </dgm:t>
    </dgm:pt>
    <dgm:pt modelId="{4A95AF43-3FC0-430D-979A-1305C6FD54AA}" type="pres">
      <dgm:prSet presAssocID="{8989FF83-0991-485D-83D2-FBBC338F403D}" presName="linear" presStyleCnt="0">
        <dgm:presLayoutVars>
          <dgm:animLvl val="lvl"/>
          <dgm:resizeHandles val="exact"/>
        </dgm:presLayoutVars>
      </dgm:prSet>
      <dgm:spPr/>
      <dgm:t>
        <a:bodyPr/>
        <a:lstStyle/>
        <a:p>
          <a:endParaRPr lang="en-US"/>
        </a:p>
      </dgm:t>
    </dgm:pt>
    <dgm:pt modelId="{29CFBD86-CFCB-4ADF-8705-11C1CF90EA93}" type="pres">
      <dgm:prSet presAssocID="{87B1CA6F-882A-44DC-99C2-867DF3DB3C73}" presName="parentText" presStyleLbl="node1" presStyleIdx="0" presStyleCnt="1">
        <dgm:presLayoutVars>
          <dgm:chMax val="0"/>
          <dgm:bulletEnabled val="1"/>
        </dgm:presLayoutVars>
      </dgm:prSet>
      <dgm:spPr/>
      <dgm:t>
        <a:bodyPr/>
        <a:lstStyle/>
        <a:p>
          <a:endParaRPr lang="en-US"/>
        </a:p>
      </dgm:t>
    </dgm:pt>
    <dgm:pt modelId="{5E6136CA-E5C7-4A58-AB8B-E542DB474A21}" type="pres">
      <dgm:prSet presAssocID="{87B1CA6F-882A-44DC-99C2-867DF3DB3C73}" presName="childText" presStyleLbl="revTx" presStyleIdx="0" presStyleCnt="1">
        <dgm:presLayoutVars>
          <dgm:bulletEnabled val="1"/>
        </dgm:presLayoutVars>
      </dgm:prSet>
      <dgm:spPr/>
      <dgm:t>
        <a:bodyPr/>
        <a:lstStyle/>
        <a:p>
          <a:endParaRPr lang="en-US"/>
        </a:p>
      </dgm:t>
    </dgm:pt>
  </dgm:ptLst>
  <dgm:cxnLst>
    <dgm:cxn modelId="{9E4223B3-A784-4461-8C1A-0964A1080F50}" srcId="{87B1CA6F-882A-44DC-99C2-867DF3DB3C73}" destId="{455788DA-E1D8-4533-99CE-4166F985FB2B}" srcOrd="0" destOrd="0" parTransId="{0086AEAD-1E9A-438F-B9EE-827DFFF407CC}" sibTransId="{15BDDD56-280E-4DA1-BF13-5FE77072D558}"/>
    <dgm:cxn modelId="{8C7790DF-4DF5-4857-81DC-BE09B768B7CB}" srcId="{455788DA-E1D8-4533-99CE-4166F985FB2B}" destId="{8900F7B1-47D0-4B4D-8954-932E07BBCFC8}" srcOrd="0" destOrd="0" parTransId="{C5D5CCCF-2688-4B38-AD14-E777DBE89BE7}" sibTransId="{831BD6BC-6B30-41AD-8FB1-00382C9C7A84}"/>
    <dgm:cxn modelId="{1EB4A277-55D6-4578-928A-F701110FFD3E}" type="presOf" srcId="{0BE809D2-B64A-4F36-AB35-C6774C2E1787}" destId="{5E6136CA-E5C7-4A58-AB8B-E542DB474A21}" srcOrd="0" destOrd="2" presId="urn:microsoft.com/office/officeart/2005/8/layout/vList2"/>
    <dgm:cxn modelId="{0059E281-CE0A-470F-97EC-CDD126510611}" type="presOf" srcId="{B7BE3A30-A6BE-469F-B3BC-205D391BEC26}" destId="{5E6136CA-E5C7-4A58-AB8B-E542DB474A21}" srcOrd="0" destOrd="4" presId="urn:microsoft.com/office/officeart/2005/8/layout/vList2"/>
    <dgm:cxn modelId="{BD028F1C-3551-41D5-B611-30529667DC9C}" type="presOf" srcId="{8900F7B1-47D0-4B4D-8954-932E07BBCFC8}" destId="{5E6136CA-E5C7-4A58-AB8B-E542DB474A21}" srcOrd="0" destOrd="1" presId="urn:microsoft.com/office/officeart/2005/8/layout/vList2"/>
    <dgm:cxn modelId="{76C41BA6-C71B-4878-A7C1-1D0FF852869E}" type="presOf" srcId="{455788DA-E1D8-4533-99CE-4166F985FB2B}" destId="{5E6136CA-E5C7-4A58-AB8B-E542DB474A21}" srcOrd="0" destOrd="0" presId="urn:microsoft.com/office/officeart/2005/8/layout/vList2"/>
    <dgm:cxn modelId="{D0D6DD2E-1470-4B59-9B17-4D35D333B858}" srcId="{87B1CA6F-882A-44DC-99C2-867DF3DB3C73}" destId="{B7BE3A30-A6BE-469F-B3BC-205D391BEC26}" srcOrd="2" destOrd="0" parTransId="{6868D641-7EC1-4417-A866-F5222691F068}" sibTransId="{DDB3DFFD-EAE1-48C9-B4C6-1132BD9094BD}"/>
    <dgm:cxn modelId="{BDE5EE14-65E2-4565-9B41-289F6491D80E}" type="presOf" srcId="{8989FF83-0991-485D-83D2-FBBC338F403D}" destId="{4A95AF43-3FC0-430D-979A-1305C6FD54AA}" srcOrd="0" destOrd="0" presId="urn:microsoft.com/office/officeart/2005/8/layout/vList2"/>
    <dgm:cxn modelId="{F3822953-CF4F-4EFB-81BF-50EF729298D7}" srcId="{87B1CA6F-882A-44DC-99C2-867DF3DB3C73}" destId="{9B84BEBE-89C1-4F74-9C14-96EEF1D5DD8B}" srcOrd="1" destOrd="0" parTransId="{72665DBE-88AF-4FE1-842F-52A7E93C37E8}" sibTransId="{E46229A1-F2FF-4ACC-BC43-37D988CDF727}"/>
    <dgm:cxn modelId="{15CB5792-F6F3-44C7-888E-3F0CC64BFFCF}" type="presOf" srcId="{9B84BEBE-89C1-4F74-9C14-96EEF1D5DD8B}" destId="{5E6136CA-E5C7-4A58-AB8B-E542DB474A21}" srcOrd="0" destOrd="3" presId="urn:microsoft.com/office/officeart/2005/8/layout/vList2"/>
    <dgm:cxn modelId="{D0A3389A-D72C-45E2-86A8-57FB2A125A74}" srcId="{8989FF83-0991-485D-83D2-FBBC338F403D}" destId="{87B1CA6F-882A-44DC-99C2-867DF3DB3C73}" srcOrd="0" destOrd="0" parTransId="{32B142DA-5B4F-4628-80EF-90CEE16E51D0}" sibTransId="{625D47BD-2D42-45BB-9343-0317549C2FDB}"/>
    <dgm:cxn modelId="{784691F7-A2F6-4057-860F-333F608688E0}" type="presOf" srcId="{87B1CA6F-882A-44DC-99C2-867DF3DB3C73}" destId="{29CFBD86-CFCB-4ADF-8705-11C1CF90EA93}" srcOrd="0" destOrd="0" presId="urn:microsoft.com/office/officeart/2005/8/layout/vList2"/>
    <dgm:cxn modelId="{934DDBA6-21E6-4107-A18E-EFC6371A3EEA}" srcId="{455788DA-E1D8-4533-99CE-4166F985FB2B}" destId="{0BE809D2-B64A-4F36-AB35-C6774C2E1787}" srcOrd="1" destOrd="0" parTransId="{5CBC1337-440C-45B1-9D9B-5CBA3B598BF4}" sibTransId="{B53A5327-123E-46C7-85DB-EA0AA5DF49C8}"/>
    <dgm:cxn modelId="{30561EA6-AC62-407D-8BF2-C58A36407A48}" type="presParOf" srcId="{4A95AF43-3FC0-430D-979A-1305C6FD54AA}" destId="{29CFBD86-CFCB-4ADF-8705-11C1CF90EA93}" srcOrd="0" destOrd="0" presId="urn:microsoft.com/office/officeart/2005/8/layout/vList2"/>
    <dgm:cxn modelId="{E3FDC0C6-8ED6-4ECF-982F-2539E548B4EC}" type="presParOf" srcId="{4A95AF43-3FC0-430D-979A-1305C6FD54AA}" destId="{5E6136CA-E5C7-4A58-AB8B-E542DB474A2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E6E61-606A-4AC4-BDBC-82B06CE8F4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DA6F6F2-A198-4303-80D4-5D0879D26F2D}">
      <dgm:prSet phldrT="[Text]"/>
      <dgm:spPr/>
      <dgm:t>
        <a:bodyPr/>
        <a:lstStyle/>
        <a:p>
          <a:pPr algn="ctr"/>
          <a:r>
            <a:rPr lang="en-US" dirty="0" smtClean="0"/>
            <a:t>Inaccuracies in SEFAs could lead to the need to reissue the Single Audit report in cases where the proper major federal programs were not tested or the proper amount of coverage was not obtained.</a:t>
          </a:r>
          <a:endParaRPr lang="en-US" dirty="0"/>
        </a:p>
      </dgm:t>
    </dgm:pt>
    <dgm:pt modelId="{F5B97C5E-B8ED-4890-8FE1-C34600325051}" type="parTrans" cxnId="{D5D38D32-6766-4217-9E5A-9B469B5E6B7F}">
      <dgm:prSet/>
      <dgm:spPr/>
      <dgm:t>
        <a:bodyPr/>
        <a:lstStyle/>
        <a:p>
          <a:endParaRPr lang="en-US"/>
        </a:p>
      </dgm:t>
    </dgm:pt>
    <dgm:pt modelId="{7CD031DA-9327-47EB-9D3E-09D8EBF32FBA}" type="sibTrans" cxnId="{D5D38D32-6766-4217-9E5A-9B469B5E6B7F}">
      <dgm:prSet/>
      <dgm:spPr/>
      <dgm:t>
        <a:bodyPr/>
        <a:lstStyle/>
        <a:p>
          <a:endParaRPr lang="en-US"/>
        </a:p>
      </dgm:t>
    </dgm:pt>
    <dgm:pt modelId="{7BDF9C60-1057-4BFC-8B0B-7AFE11634186}" type="pres">
      <dgm:prSet presAssocID="{D75E6E61-606A-4AC4-BDBC-82B06CE8F4C4}" presName="linear" presStyleCnt="0">
        <dgm:presLayoutVars>
          <dgm:animLvl val="lvl"/>
          <dgm:resizeHandles val="exact"/>
        </dgm:presLayoutVars>
      </dgm:prSet>
      <dgm:spPr/>
    </dgm:pt>
    <dgm:pt modelId="{7778662F-0E30-4360-A5F8-F0B08ECA73BE}" type="pres">
      <dgm:prSet presAssocID="{EDA6F6F2-A198-4303-80D4-5D0879D26F2D}" presName="parentText" presStyleLbl="node1" presStyleIdx="0" presStyleCnt="1">
        <dgm:presLayoutVars>
          <dgm:chMax val="0"/>
          <dgm:bulletEnabled val="1"/>
        </dgm:presLayoutVars>
      </dgm:prSet>
      <dgm:spPr/>
      <dgm:t>
        <a:bodyPr/>
        <a:lstStyle/>
        <a:p>
          <a:endParaRPr lang="en-US"/>
        </a:p>
      </dgm:t>
    </dgm:pt>
  </dgm:ptLst>
  <dgm:cxnLst>
    <dgm:cxn modelId="{851468C5-0997-4552-A94D-3DEB5DFB1B16}" type="presOf" srcId="{D75E6E61-606A-4AC4-BDBC-82B06CE8F4C4}" destId="{7BDF9C60-1057-4BFC-8B0B-7AFE11634186}" srcOrd="0" destOrd="0" presId="urn:microsoft.com/office/officeart/2005/8/layout/vList2"/>
    <dgm:cxn modelId="{52AEC137-E21A-48F8-8BF0-19A8C52C0DA3}" type="presOf" srcId="{EDA6F6F2-A198-4303-80D4-5D0879D26F2D}" destId="{7778662F-0E30-4360-A5F8-F0B08ECA73BE}" srcOrd="0" destOrd="0" presId="urn:microsoft.com/office/officeart/2005/8/layout/vList2"/>
    <dgm:cxn modelId="{D5D38D32-6766-4217-9E5A-9B469B5E6B7F}" srcId="{D75E6E61-606A-4AC4-BDBC-82B06CE8F4C4}" destId="{EDA6F6F2-A198-4303-80D4-5D0879D26F2D}" srcOrd="0" destOrd="0" parTransId="{F5B97C5E-B8ED-4890-8FE1-C34600325051}" sibTransId="{7CD031DA-9327-47EB-9D3E-09D8EBF32FBA}"/>
    <dgm:cxn modelId="{B98A8F6A-9AA5-4C72-8A92-1CB6F5F8366A}" type="presParOf" srcId="{7BDF9C60-1057-4BFC-8B0B-7AFE11634186}" destId="{7778662F-0E30-4360-A5F8-F0B08ECA73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3B40F-9E2D-4E58-920E-BFB2CF305654}">
      <dsp:nvSpPr>
        <dsp:cNvPr id="0" name=""/>
        <dsp:cNvSpPr/>
      </dsp:nvSpPr>
      <dsp:spPr>
        <a:xfrm>
          <a:off x="-5655502" y="-865881"/>
          <a:ext cx="6734564" cy="6734564"/>
        </a:xfrm>
        <a:prstGeom prst="blockArc">
          <a:avLst>
            <a:gd name="adj1" fmla="val 18900000"/>
            <a:gd name="adj2" fmla="val 2700000"/>
            <a:gd name="adj3" fmla="val 321"/>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6EB2F-090B-4889-A46D-1A62D07706C6}">
      <dsp:nvSpPr>
        <dsp:cNvPr id="0" name=""/>
        <dsp:cNvSpPr/>
      </dsp:nvSpPr>
      <dsp:spPr>
        <a:xfrm>
          <a:off x="694388" y="500280"/>
          <a:ext cx="6889229" cy="100056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19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COVID-19 Funding</a:t>
          </a:r>
          <a:endParaRPr lang="en-US" sz="3000" kern="1200" dirty="0"/>
        </a:p>
      </dsp:txBody>
      <dsp:txXfrm>
        <a:off x="694388" y="500280"/>
        <a:ext cx="6889229" cy="1000560"/>
      </dsp:txXfrm>
    </dsp:sp>
    <dsp:sp modelId="{4D83CB4B-E47E-4A2B-9C37-2B403906710A}">
      <dsp:nvSpPr>
        <dsp:cNvPr id="0" name=""/>
        <dsp:cNvSpPr/>
      </dsp:nvSpPr>
      <dsp:spPr>
        <a:xfrm>
          <a:off x="69038" y="375210"/>
          <a:ext cx="1250700" cy="1250700"/>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834CA0-3A7E-4346-8255-80E4326E790E}">
      <dsp:nvSpPr>
        <dsp:cNvPr id="0" name=""/>
        <dsp:cNvSpPr/>
      </dsp:nvSpPr>
      <dsp:spPr>
        <a:xfrm>
          <a:off x="1058092" y="2001120"/>
          <a:ext cx="6525525" cy="100056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19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Impact on Single Audits</a:t>
          </a:r>
          <a:endParaRPr lang="en-US" sz="3000" kern="1200" dirty="0"/>
        </a:p>
      </dsp:txBody>
      <dsp:txXfrm>
        <a:off x="1058092" y="2001120"/>
        <a:ext cx="6525525" cy="1000560"/>
      </dsp:txXfrm>
    </dsp:sp>
    <dsp:sp modelId="{8ACA8685-5900-4495-A333-5A5CFAE098F6}">
      <dsp:nvSpPr>
        <dsp:cNvPr id="0" name=""/>
        <dsp:cNvSpPr/>
      </dsp:nvSpPr>
      <dsp:spPr>
        <a:xfrm>
          <a:off x="432742" y="1876050"/>
          <a:ext cx="1250700" cy="1250700"/>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694FA7-6BC9-407F-AD71-26C7BF7A9044}">
      <dsp:nvSpPr>
        <dsp:cNvPr id="0" name=""/>
        <dsp:cNvSpPr/>
      </dsp:nvSpPr>
      <dsp:spPr>
        <a:xfrm>
          <a:off x="694388" y="3501960"/>
          <a:ext cx="6889229" cy="100056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4195" tIns="76200" rIns="76200" bIns="76200" numCol="1" spcCol="1270" anchor="ctr" anchorCtr="0">
          <a:noAutofit/>
        </a:bodyPr>
        <a:lstStyle/>
        <a:p>
          <a:pPr lvl="0" algn="l" defTabSz="1333500">
            <a:lnSpc>
              <a:spcPct val="90000"/>
            </a:lnSpc>
            <a:spcBef>
              <a:spcPct val="0"/>
            </a:spcBef>
            <a:spcAft>
              <a:spcPct val="35000"/>
            </a:spcAft>
          </a:pPr>
          <a:r>
            <a:rPr lang="en-US" sz="3000" kern="1200" dirty="0" smtClean="0"/>
            <a:t>Impact on Compliance and SEFA Accuracy</a:t>
          </a:r>
          <a:endParaRPr lang="en-US" sz="3000" kern="1200" dirty="0"/>
        </a:p>
      </dsp:txBody>
      <dsp:txXfrm>
        <a:off x="694388" y="3501960"/>
        <a:ext cx="6889229" cy="1000560"/>
      </dsp:txXfrm>
    </dsp:sp>
    <dsp:sp modelId="{483BC1BB-4DD2-4C1D-9836-1DFCBEE6D376}">
      <dsp:nvSpPr>
        <dsp:cNvPr id="0" name=""/>
        <dsp:cNvSpPr/>
      </dsp:nvSpPr>
      <dsp:spPr>
        <a:xfrm>
          <a:off x="69038" y="3376890"/>
          <a:ext cx="1250700" cy="1250700"/>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A2005-BFDC-4F93-A7E9-F06A6F5F4629}">
      <dsp:nvSpPr>
        <dsp:cNvPr id="0" name=""/>
        <dsp:cNvSpPr/>
      </dsp:nvSpPr>
      <dsp:spPr>
        <a:xfrm>
          <a:off x="0" y="1628080"/>
          <a:ext cx="11727872" cy="217077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134D0-DBEC-40BD-953B-73A8D0F260FC}">
      <dsp:nvSpPr>
        <dsp:cNvPr id="0" name=""/>
        <dsp:cNvSpPr/>
      </dsp:nvSpPr>
      <dsp:spPr>
        <a:xfrm>
          <a:off x="418" y="0"/>
          <a:ext cx="1263981" cy="217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smtClean="0"/>
            <a:t>January –March 2020 COVID-19 Public Health Emergencies Declared</a:t>
          </a:r>
          <a:endParaRPr lang="en-US" sz="1500" kern="1200" dirty="0"/>
        </a:p>
      </dsp:txBody>
      <dsp:txXfrm>
        <a:off x="418" y="0"/>
        <a:ext cx="1263981" cy="2170774"/>
      </dsp:txXfrm>
    </dsp:sp>
    <dsp:sp modelId="{051FF42D-77B5-48AF-9AF0-FED1738EB80E}">
      <dsp:nvSpPr>
        <dsp:cNvPr id="0" name=""/>
        <dsp:cNvSpPr/>
      </dsp:nvSpPr>
      <dsp:spPr>
        <a:xfrm>
          <a:off x="361062" y="2442121"/>
          <a:ext cx="542693" cy="542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609AA-28D2-4D06-92FC-B85A7B6D0D8D}">
      <dsp:nvSpPr>
        <dsp:cNvPr id="0" name=""/>
        <dsp:cNvSpPr/>
      </dsp:nvSpPr>
      <dsp:spPr>
        <a:xfrm>
          <a:off x="1327599" y="3256161"/>
          <a:ext cx="1263981" cy="217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March 2020 </a:t>
          </a:r>
          <a:r>
            <a:rPr lang="en-US" sz="1500" b="1" kern="1200" dirty="0" smtClean="0"/>
            <a:t>CARES</a:t>
          </a:r>
          <a:r>
            <a:rPr lang="en-US" sz="1500" kern="1200" dirty="0" smtClean="0"/>
            <a:t> Act Signed Into Law</a:t>
          </a:r>
          <a:endParaRPr lang="en-US" sz="1500" kern="1200" dirty="0"/>
        </a:p>
      </dsp:txBody>
      <dsp:txXfrm>
        <a:off x="1327599" y="3256161"/>
        <a:ext cx="1263981" cy="2170774"/>
      </dsp:txXfrm>
    </dsp:sp>
    <dsp:sp modelId="{5878C76B-5771-4532-B0F6-3ADA6FD21480}">
      <dsp:nvSpPr>
        <dsp:cNvPr id="0" name=""/>
        <dsp:cNvSpPr/>
      </dsp:nvSpPr>
      <dsp:spPr>
        <a:xfrm>
          <a:off x="1688243" y="2442121"/>
          <a:ext cx="542693" cy="542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C17FF-26C3-4962-9E34-E938A9FDBBE2}">
      <dsp:nvSpPr>
        <dsp:cNvPr id="0" name=""/>
        <dsp:cNvSpPr/>
      </dsp:nvSpPr>
      <dsp:spPr>
        <a:xfrm>
          <a:off x="2654780" y="0"/>
          <a:ext cx="1263981" cy="217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smtClean="0"/>
            <a:t>August 2020 OMB Issued 2020 Compliance Supplement</a:t>
          </a:r>
          <a:endParaRPr lang="en-US" sz="1500" kern="1200" dirty="0"/>
        </a:p>
      </dsp:txBody>
      <dsp:txXfrm>
        <a:off x="2654780" y="0"/>
        <a:ext cx="1263981" cy="2170774"/>
      </dsp:txXfrm>
    </dsp:sp>
    <dsp:sp modelId="{4A3F12E4-81F8-495B-9933-984C5F1567BB}">
      <dsp:nvSpPr>
        <dsp:cNvPr id="0" name=""/>
        <dsp:cNvSpPr/>
      </dsp:nvSpPr>
      <dsp:spPr>
        <a:xfrm>
          <a:off x="3015424" y="2442121"/>
          <a:ext cx="542693" cy="542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376B5-945E-4DED-B432-973D58ED4EDF}">
      <dsp:nvSpPr>
        <dsp:cNvPr id="0" name=""/>
        <dsp:cNvSpPr/>
      </dsp:nvSpPr>
      <dsp:spPr>
        <a:xfrm>
          <a:off x="3981961" y="3256161"/>
          <a:ext cx="1263981" cy="217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December 2020 OMB Issued Addendum to 2020 Supplement</a:t>
          </a:r>
          <a:endParaRPr lang="en-US" sz="1500" kern="1200" dirty="0"/>
        </a:p>
      </dsp:txBody>
      <dsp:txXfrm>
        <a:off x="3981961" y="3256161"/>
        <a:ext cx="1263981" cy="2170774"/>
      </dsp:txXfrm>
    </dsp:sp>
    <dsp:sp modelId="{BE1C8BF5-7DF5-44E7-8430-0EDED81C0D34}">
      <dsp:nvSpPr>
        <dsp:cNvPr id="0" name=""/>
        <dsp:cNvSpPr/>
      </dsp:nvSpPr>
      <dsp:spPr>
        <a:xfrm>
          <a:off x="4342605" y="2442121"/>
          <a:ext cx="542693" cy="542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D9505-0432-4F57-AF3B-611D26559E34}">
      <dsp:nvSpPr>
        <dsp:cNvPr id="0" name=""/>
        <dsp:cNvSpPr/>
      </dsp:nvSpPr>
      <dsp:spPr>
        <a:xfrm>
          <a:off x="5309141" y="0"/>
          <a:ext cx="1263981" cy="217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smtClean="0"/>
            <a:t>December 2020 </a:t>
          </a:r>
          <a:r>
            <a:rPr lang="en-US" sz="1500" b="1" kern="1200" dirty="0" smtClean="0"/>
            <a:t>CRRSA </a:t>
          </a:r>
          <a:r>
            <a:rPr lang="en-US" sz="1500" kern="1200" dirty="0" smtClean="0"/>
            <a:t>Act Signed Into Law</a:t>
          </a:r>
          <a:endParaRPr lang="en-US" sz="1500" kern="1200" dirty="0"/>
        </a:p>
      </dsp:txBody>
      <dsp:txXfrm>
        <a:off x="5309141" y="0"/>
        <a:ext cx="1263981" cy="2170774"/>
      </dsp:txXfrm>
    </dsp:sp>
    <dsp:sp modelId="{A3B0DABE-BE29-4F86-A68A-72A90E6D1429}">
      <dsp:nvSpPr>
        <dsp:cNvPr id="0" name=""/>
        <dsp:cNvSpPr/>
      </dsp:nvSpPr>
      <dsp:spPr>
        <a:xfrm>
          <a:off x="5669785" y="2442121"/>
          <a:ext cx="542693" cy="542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78645-590F-4E88-869E-DBA1C2ABBF27}">
      <dsp:nvSpPr>
        <dsp:cNvPr id="0" name=""/>
        <dsp:cNvSpPr/>
      </dsp:nvSpPr>
      <dsp:spPr>
        <a:xfrm>
          <a:off x="6636322" y="3256161"/>
          <a:ext cx="1263981" cy="217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March 2021 American Rescue Plan </a:t>
          </a:r>
          <a:r>
            <a:rPr lang="en-US" sz="1500" b="1" kern="1200" dirty="0" smtClean="0"/>
            <a:t>(ARP) </a:t>
          </a:r>
          <a:r>
            <a:rPr lang="en-US" sz="1500" kern="1200" dirty="0" smtClean="0"/>
            <a:t>Fund Signed into Law</a:t>
          </a:r>
          <a:endParaRPr lang="en-US" sz="1500" kern="1200" dirty="0"/>
        </a:p>
      </dsp:txBody>
      <dsp:txXfrm>
        <a:off x="6636322" y="3256161"/>
        <a:ext cx="1263981" cy="2170774"/>
      </dsp:txXfrm>
    </dsp:sp>
    <dsp:sp modelId="{A5BC8DB3-2E8E-460B-8C9A-3718B1E98E1F}">
      <dsp:nvSpPr>
        <dsp:cNvPr id="0" name=""/>
        <dsp:cNvSpPr/>
      </dsp:nvSpPr>
      <dsp:spPr>
        <a:xfrm>
          <a:off x="6996966" y="2442121"/>
          <a:ext cx="542693" cy="542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0872A-421D-415F-B5AA-F48AF9AB4ADA}">
      <dsp:nvSpPr>
        <dsp:cNvPr id="0" name=""/>
        <dsp:cNvSpPr/>
      </dsp:nvSpPr>
      <dsp:spPr>
        <a:xfrm>
          <a:off x="7963503" y="0"/>
          <a:ext cx="1263981" cy="217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kern="1200" dirty="0" smtClean="0"/>
            <a:t>August 2021 OMB Issued 2021 Compliance Supplement</a:t>
          </a:r>
          <a:endParaRPr lang="en-US" sz="1500" kern="1200" dirty="0"/>
        </a:p>
      </dsp:txBody>
      <dsp:txXfrm>
        <a:off x="7963503" y="0"/>
        <a:ext cx="1263981" cy="2170774"/>
      </dsp:txXfrm>
    </dsp:sp>
    <dsp:sp modelId="{FCE1BD29-CDAA-48F6-9558-9A6C0A2C1B4F}">
      <dsp:nvSpPr>
        <dsp:cNvPr id="0" name=""/>
        <dsp:cNvSpPr/>
      </dsp:nvSpPr>
      <dsp:spPr>
        <a:xfrm>
          <a:off x="8324147" y="2442121"/>
          <a:ext cx="542693" cy="542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E19B5-E87C-48D2-A212-0207B12384DD}">
      <dsp:nvSpPr>
        <dsp:cNvPr id="0" name=""/>
        <dsp:cNvSpPr/>
      </dsp:nvSpPr>
      <dsp:spPr>
        <a:xfrm>
          <a:off x="9290684" y="3256161"/>
          <a:ext cx="1263981" cy="217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December 2021 OMB Issued Addendum to 2021 Supplement</a:t>
          </a:r>
          <a:endParaRPr lang="en-US" sz="1500" kern="1200" dirty="0"/>
        </a:p>
      </dsp:txBody>
      <dsp:txXfrm>
        <a:off x="9290684" y="3256161"/>
        <a:ext cx="1263981" cy="2170774"/>
      </dsp:txXfrm>
    </dsp:sp>
    <dsp:sp modelId="{D976B047-A52F-4546-AC88-F61EBF123D7B}">
      <dsp:nvSpPr>
        <dsp:cNvPr id="0" name=""/>
        <dsp:cNvSpPr/>
      </dsp:nvSpPr>
      <dsp:spPr>
        <a:xfrm>
          <a:off x="9651328" y="2442121"/>
          <a:ext cx="542693" cy="542693"/>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56B04-5325-414D-A90F-C7228034942E}">
      <dsp:nvSpPr>
        <dsp:cNvPr id="0" name=""/>
        <dsp:cNvSpPr/>
      </dsp:nvSpPr>
      <dsp:spPr>
        <a:xfrm rot="5400000">
          <a:off x="-133068" y="133562"/>
          <a:ext cx="887121" cy="6209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March 11, 2021</a:t>
          </a:r>
          <a:endParaRPr lang="en-US" sz="900" kern="1200" dirty="0"/>
        </a:p>
      </dsp:txBody>
      <dsp:txXfrm rot="-5400000">
        <a:off x="1" y="310987"/>
        <a:ext cx="620985" cy="266136"/>
      </dsp:txXfrm>
    </dsp:sp>
    <dsp:sp modelId="{7A22E9E5-B0E3-445D-8516-FFD0DDB24B60}">
      <dsp:nvSpPr>
        <dsp:cNvPr id="0" name=""/>
        <dsp:cNvSpPr/>
      </dsp:nvSpPr>
      <dsp:spPr>
        <a:xfrm rot="5400000">
          <a:off x="3917058" y="-3296073"/>
          <a:ext cx="576629" cy="716877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American Rescue Plan signed</a:t>
          </a:r>
          <a:endParaRPr lang="en-US" sz="1600" kern="1200" dirty="0"/>
        </a:p>
        <a:p>
          <a:pPr marL="171450" lvl="1" indent="-171450" algn="l" defTabSz="711200">
            <a:lnSpc>
              <a:spcPct val="90000"/>
            </a:lnSpc>
            <a:spcBef>
              <a:spcPct val="0"/>
            </a:spcBef>
            <a:spcAft>
              <a:spcPct val="15000"/>
            </a:spcAft>
            <a:buChar char="••"/>
          </a:pPr>
          <a:r>
            <a:rPr lang="en-US" sz="1600" kern="1200" dirty="0" smtClean="0"/>
            <a:t>Established the CSLFRF program</a:t>
          </a:r>
          <a:endParaRPr lang="en-US" sz="1600" kern="1200" dirty="0"/>
        </a:p>
      </dsp:txBody>
      <dsp:txXfrm rot="-5400000">
        <a:off x="620986" y="28148"/>
        <a:ext cx="7140626" cy="520331"/>
      </dsp:txXfrm>
    </dsp:sp>
    <dsp:sp modelId="{4ECA3298-24D7-4768-8470-5DA71D23E170}">
      <dsp:nvSpPr>
        <dsp:cNvPr id="0" name=""/>
        <dsp:cNvSpPr/>
      </dsp:nvSpPr>
      <dsp:spPr>
        <a:xfrm rot="5400000">
          <a:off x="-133068" y="922337"/>
          <a:ext cx="887121" cy="6209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May 2021</a:t>
          </a:r>
          <a:endParaRPr lang="en-US" sz="900" kern="1200" dirty="0"/>
        </a:p>
      </dsp:txBody>
      <dsp:txXfrm rot="-5400000">
        <a:off x="1" y="1099762"/>
        <a:ext cx="620985" cy="266136"/>
      </dsp:txXfrm>
    </dsp:sp>
    <dsp:sp modelId="{0FB14BB9-32E9-46BC-8897-C10104EB51E1}">
      <dsp:nvSpPr>
        <dsp:cNvPr id="0" name=""/>
        <dsp:cNvSpPr/>
      </dsp:nvSpPr>
      <dsp:spPr>
        <a:xfrm rot="5400000">
          <a:off x="3917058" y="-2506804"/>
          <a:ext cx="576629" cy="716877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50% of Funds distributed to local governments</a:t>
          </a:r>
          <a:endParaRPr lang="en-US" sz="1600" kern="1200" dirty="0"/>
        </a:p>
      </dsp:txBody>
      <dsp:txXfrm rot="-5400000">
        <a:off x="620986" y="817417"/>
        <a:ext cx="7140626" cy="520331"/>
      </dsp:txXfrm>
    </dsp:sp>
    <dsp:sp modelId="{F013E80F-5D22-4964-ABCC-6355FC7CA96A}">
      <dsp:nvSpPr>
        <dsp:cNvPr id="0" name=""/>
        <dsp:cNvSpPr/>
      </dsp:nvSpPr>
      <dsp:spPr>
        <a:xfrm rot="5400000">
          <a:off x="-133068" y="1711111"/>
          <a:ext cx="887121" cy="6209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May 17, 2021</a:t>
          </a:r>
          <a:endParaRPr lang="en-US" sz="900" kern="1200" dirty="0"/>
        </a:p>
      </dsp:txBody>
      <dsp:txXfrm rot="-5400000">
        <a:off x="1" y="1888536"/>
        <a:ext cx="620985" cy="266136"/>
      </dsp:txXfrm>
    </dsp:sp>
    <dsp:sp modelId="{46933F74-F8FD-485C-9FE7-B23BF1A185FF}">
      <dsp:nvSpPr>
        <dsp:cNvPr id="0" name=""/>
        <dsp:cNvSpPr/>
      </dsp:nvSpPr>
      <dsp:spPr>
        <a:xfrm rot="5400000">
          <a:off x="3917058" y="-1718029"/>
          <a:ext cx="576629" cy="716877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Treasury’s Interim Final Rule Effective</a:t>
          </a:r>
          <a:endParaRPr lang="en-US" sz="1600" kern="1200" dirty="0"/>
        </a:p>
      </dsp:txBody>
      <dsp:txXfrm rot="-5400000">
        <a:off x="620986" y="1606192"/>
        <a:ext cx="7140626" cy="520331"/>
      </dsp:txXfrm>
    </dsp:sp>
    <dsp:sp modelId="{12CF2E56-47E7-4D67-B719-5F5B69FE7FF9}">
      <dsp:nvSpPr>
        <dsp:cNvPr id="0" name=""/>
        <dsp:cNvSpPr/>
      </dsp:nvSpPr>
      <dsp:spPr>
        <a:xfrm rot="5400000">
          <a:off x="-133068" y="2499886"/>
          <a:ext cx="887121" cy="6209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Nov 15, 2021</a:t>
          </a:r>
          <a:endParaRPr lang="en-US" sz="900" kern="1200" dirty="0"/>
        </a:p>
      </dsp:txBody>
      <dsp:txXfrm rot="-5400000">
        <a:off x="1" y="2677311"/>
        <a:ext cx="620985" cy="266136"/>
      </dsp:txXfrm>
    </dsp:sp>
    <dsp:sp modelId="{3E072720-0932-4625-970C-47BDE9FF0021}">
      <dsp:nvSpPr>
        <dsp:cNvPr id="0" name=""/>
        <dsp:cNvSpPr/>
      </dsp:nvSpPr>
      <dsp:spPr>
        <a:xfrm rot="5400000">
          <a:off x="3917058" y="-929255"/>
          <a:ext cx="576629" cy="716877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Compliance and Reporting Guidance Issued</a:t>
          </a:r>
          <a:endParaRPr lang="en-US" sz="1600" kern="1200" dirty="0"/>
        </a:p>
      </dsp:txBody>
      <dsp:txXfrm rot="-5400000">
        <a:off x="620986" y="2394966"/>
        <a:ext cx="7140626" cy="520331"/>
      </dsp:txXfrm>
    </dsp:sp>
    <dsp:sp modelId="{6B4390CF-2EC2-4129-8992-218A42FC8FEC}">
      <dsp:nvSpPr>
        <dsp:cNvPr id="0" name=""/>
        <dsp:cNvSpPr/>
      </dsp:nvSpPr>
      <dsp:spPr>
        <a:xfrm rot="5400000">
          <a:off x="-133068" y="3288660"/>
          <a:ext cx="887121" cy="6209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January 2022</a:t>
          </a:r>
          <a:endParaRPr lang="en-US" sz="900" kern="1200" dirty="0"/>
        </a:p>
      </dsp:txBody>
      <dsp:txXfrm rot="-5400000">
        <a:off x="1" y="3466085"/>
        <a:ext cx="620985" cy="266136"/>
      </dsp:txXfrm>
    </dsp:sp>
    <dsp:sp modelId="{F7F3A7BE-5412-415E-AAB1-760932D58B94}">
      <dsp:nvSpPr>
        <dsp:cNvPr id="0" name=""/>
        <dsp:cNvSpPr/>
      </dsp:nvSpPr>
      <dsp:spPr>
        <a:xfrm rot="5400000">
          <a:off x="3917058" y="-140481"/>
          <a:ext cx="576629" cy="716877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Final Rule Released</a:t>
          </a:r>
          <a:endParaRPr lang="en-US" sz="1600" kern="1200" dirty="0"/>
        </a:p>
      </dsp:txBody>
      <dsp:txXfrm rot="-5400000">
        <a:off x="620986" y="3183740"/>
        <a:ext cx="7140626" cy="520331"/>
      </dsp:txXfrm>
    </dsp:sp>
    <dsp:sp modelId="{60180909-1CC2-44A2-8A9A-404F0536F277}">
      <dsp:nvSpPr>
        <dsp:cNvPr id="0" name=""/>
        <dsp:cNvSpPr/>
      </dsp:nvSpPr>
      <dsp:spPr>
        <a:xfrm rot="5400000">
          <a:off x="-133068" y="4077434"/>
          <a:ext cx="887121" cy="62098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May 2022</a:t>
          </a:r>
          <a:endParaRPr lang="en-US" sz="900" kern="1200" dirty="0"/>
        </a:p>
      </dsp:txBody>
      <dsp:txXfrm rot="-5400000">
        <a:off x="1" y="4254859"/>
        <a:ext cx="620985" cy="266136"/>
      </dsp:txXfrm>
    </dsp:sp>
    <dsp:sp modelId="{A75AE853-E6F7-4412-8B9E-A6C013C2C7E8}">
      <dsp:nvSpPr>
        <dsp:cNvPr id="0" name=""/>
        <dsp:cNvSpPr/>
      </dsp:nvSpPr>
      <dsp:spPr>
        <a:xfrm rot="5400000">
          <a:off x="3917058" y="648293"/>
          <a:ext cx="576629" cy="7168775"/>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Remaining 50% of funds to be distributed to local governments</a:t>
          </a:r>
          <a:endParaRPr lang="en-US" sz="1600" kern="1200" dirty="0"/>
        </a:p>
      </dsp:txBody>
      <dsp:txXfrm rot="-5400000">
        <a:off x="620986" y="3972515"/>
        <a:ext cx="7140626" cy="520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FBD86-CFCB-4ADF-8705-11C1CF90EA93}">
      <dsp:nvSpPr>
        <dsp:cNvPr id="0" name=""/>
        <dsp:cNvSpPr/>
      </dsp:nvSpPr>
      <dsp:spPr>
        <a:xfrm>
          <a:off x="0" y="197148"/>
          <a:ext cx="11748654" cy="131274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kern="1200" dirty="0" smtClean="0"/>
            <a:t>Entity may not have been a Pass-Through Entity in the past, but may be in that position now with COVID funding.</a:t>
          </a:r>
          <a:endParaRPr lang="en-US" sz="3300" kern="1200" dirty="0"/>
        </a:p>
      </dsp:txBody>
      <dsp:txXfrm>
        <a:off x="64083" y="261231"/>
        <a:ext cx="11620488" cy="1184574"/>
      </dsp:txXfrm>
    </dsp:sp>
    <dsp:sp modelId="{5E6136CA-E5C7-4A58-AB8B-E542DB474A21}">
      <dsp:nvSpPr>
        <dsp:cNvPr id="0" name=""/>
        <dsp:cNvSpPr/>
      </dsp:nvSpPr>
      <dsp:spPr>
        <a:xfrm>
          <a:off x="0" y="1509888"/>
          <a:ext cx="11748654"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302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i="0" kern="1200" dirty="0" smtClean="0"/>
            <a:t>From an audit perspective:</a:t>
          </a:r>
          <a:endParaRPr lang="en-US" sz="2600" i="0" kern="1200" dirty="0"/>
        </a:p>
        <a:p>
          <a:pPr marL="457200" lvl="2" indent="-228600" algn="l" defTabSz="1155700" rtl="0">
            <a:lnSpc>
              <a:spcPct val="90000"/>
            </a:lnSpc>
            <a:spcBef>
              <a:spcPct val="0"/>
            </a:spcBef>
            <a:spcAft>
              <a:spcPct val="20000"/>
            </a:spcAft>
            <a:buChar char="••"/>
          </a:pPr>
          <a:r>
            <a:rPr lang="en-US" sz="2600" i="0" kern="1200" dirty="0" smtClean="0"/>
            <a:t>Subrecipient monitoring may be direct and material for the first time for a grant</a:t>
          </a:r>
          <a:endParaRPr lang="en-US" sz="2600" i="0" kern="1200" dirty="0"/>
        </a:p>
        <a:p>
          <a:pPr marL="457200" lvl="2" indent="-228600" algn="l" defTabSz="1155700" rtl="0">
            <a:lnSpc>
              <a:spcPct val="90000"/>
            </a:lnSpc>
            <a:spcBef>
              <a:spcPct val="0"/>
            </a:spcBef>
            <a:spcAft>
              <a:spcPct val="20000"/>
            </a:spcAft>
            <a:buChar char="••"/>
          </a:pPr>
          <a:r>
            <a:rPr lang="en-US" sz="2600" i="0" kern="1200" dirty="0" smtClean="0"/>
            <a:t>Higher risk area</a:t>
          </a:r>
          <a:endParaRPr lang="en-US" sz="2600" i="0" kern="1200" dirty="0"/>
        </a:p>
        <a:p>
          <a:pPr marL="228600" lvl="1" indent="-228600" algn="l" defTabSz="1155700" rtl="0">
            <a:lnSpc>
              <a:spcPct val="90000"/>
            </a:lnSpc>
            <a:spcBef>
              <a:spcPct val="0"/>
            </a:spcBef>
            <a:spcAft>
              <a:spcPct val="20000"/>
            </a:spcAft>
            <a:buChar char="••"/>
          </a:pPr>
          <a:r>
            <a:rPr lang="en-US" sz="2600" i="1" kern="1200" dirty="0" smtClean="0"/>
            <a:t>CAUTION:  </a:t>
          </a:r>
          <a:r>
            <a:rPr lang="en-US" sz="2600" i="0" kern="1200" dirty="0" smtClean="0"/>
            <a:t>If you are passing funds through to other entities- be sure you are familiar with the requirements for subrecipient monitoring </a:t>
          </a:r>
          <a:endParaRPr lang="en-US" sz="2600" i="0" kern="1200" dirty="0"/>
        </a:p>
        <a:p>
          <a:pPr marL="228600" lvl="1" indent="-228600" algn="l" defTabSz="1155700" rtl="0">
            <a:lnSpc>
              <a:spcPct val="90000"/>
            </a:lnSpc>
            <a:spcBef>
              <a:spcPct val="0"/>
            </a:spcBef>
            <a:spcAft>
              <a:spcPct val="20000"/>
            </a:spcAft>
            <a:buChar char="••"/>
          </a:pPr>
          <a:r>
            <a:rPr lang="en-US" sz="2600" i="1" kern="1200" dirty="0" smtClean="0"/>
            <a:t>CAUTION:  </a:t>
          </a:r>
          <a:r>
            <a:rPr lang="en-US" sz="2600" i="0" kern="1200" dirty="0" smtClean="0"/>
            <a:t>Subrecipient expenditures are required to be reported separately on the SEFA</a:t>
          </a:r>
          <a:endParaRPr lang="en-US" sz="2600" i="0" kern="1200" dirty="0"/>
        </a:p>
      </dsp:txBody>
      <dsp:txXfrm>
        <a:off x="0" y="1509888"/>
        <a:ext cx="11748654" cy="3005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8662F-0E30-4360-A5F8-F0B08ECA73BE}">
      <dsp:nvSpPr>
        <dsp:cNvPr id="0" name=""/>
        <dsp:cNvSpPr/>
      </dsp:nvSpPr>
      <dsp:spPr>
        <a:xfrm>
          <a:off x="0" y="13536"/>
          <a:ext cx="8257894" cy="171288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Inaccuracies in SEFAs could lead to the need to reissue the Single Audit report in cases where the proper major federal programs were not tested or the proper amount of coverage was not obtained.</a:t>
          </a:r>
          <a:endParaRPr lang="en-US" sz="2400" kern="1200" dirty="0"/>
        </a:p>
      </dsp:txBody>
      <dsp:txXfrm>
        <a:off x="83616" y="97152"/>
        <a:ext cx="8090662" cy="15456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C1A1B33-DE10-428B-B452-35233332F695}" type="datetimeFigureOut">
              <a:rPr lang="en-US" smtClean="0"/>
              <a:t>1/9/2022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3B69552-E187-436C-8E0D-63B611F5E809}" type="slidenum">
              <a:rPr lang="en-US" smtClean="0"/>
              <a:t>‹#›</a:t>
            </a:fld>
            <a:endParaRPr lang="en-US"/>
          </a:p>
        </p:txBody>
      </p:sp>
    </p:spTree>
    <p:extLst>
      <p:ext uri="{BB962C8B-B14F-4D97-AF65-F5344CB8AC3E}">
        <p14:creationId xmlns:p14="http://schemas.microsoft.com/office/powerpoint/2010/main" val="398279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CC0E3D-7616-4E49-9973-3078F1B65835}" type="datetimeFigureOut">
              <a:rPr lang="en-US" smtClean="0"/>
              <a:t>1/9/2022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E2DB615-E501-4275-B076-327D62D75AB6}" type="slidenum">
              <a:rPr lang="en-US" smtClean="0"/>
              <a:t>‹#›</a:t>
            </a:fld>
            <a:endParaRPr lang="en-US"/>
          </a:p>
        </p:txBody>
      </p:sp>
    </p:spTree>
    <p:extLst>
      <p:ext uri="{BB962C8B-B14F-4D97-AF65-F5344CB8AC3E}">
        <p14:creationId xmlns:p14="http://schemas.microsoft.com/office/powerpoint/2010/main" val="14526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1</a:t>
            </a:fld>
            <a:endParaRPr lang="en-US" dirty="0"/>
          </a:p>
        </p:txBody>
      </p:sp>
    </p:spTree>
    <p:extLst>
      <p:ext uri="{BB962C8B-B14F-4D97-AF65-F5344CB8AC3E}">
        <p14:creationId xmlns:p14="http://schemas.microsoft.com/office/powerpoint/2010/main" val="17916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Auditors</a:t>
            </a:r>
            <a:r>
              <a:rPr lang="en-US" baseline="0" dirty="0" smtClean="0"/>
              <a:t> should test compliance with the requirements that existed at the time of expenditure.</a:t>
            </a:r>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13</a:t>
            </a:fld>
            <a:endParaRPr lang="en-US" dirty="0"/>
          </a:p>
        </p:txBody>
      </p:sp>
    </p:spTree>
    <p:extLst>
      <p:ext uri="{BB962C8B-B14F-4D97-AF65-F5344CB8AC3E}">
        <p14:creationId xmlns:p14="http://schemas.microsoft.com/office/powerpoint/2010/main" val="264706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rule clarifies that recipients can take advantage of flexibilities in the Final Rul</a:t>
            </a:r>
            <a:r>
              <a:rPr lang="en-US" baseline="0" dirty="0" smtClean="0"/>
              <a:t>e now, even ahead of the effective date.</a:t>
            </a:r>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14</a:t>
            </a:fld>
            <a:endParaRPr lang="en-US" dirty="0"/>
          </a:p>
        </p:txBody>
      </p:sp>
    </p:spTree>
    <p:extLst>
      <p:ext uri="{BB962C8B-B14F-4D97-AF65-F5344CB8AC3E}">
        <p14:creationId xmlns:p14="http://schemas.microsoft.com/office/powerpoint/2010/main" val="401773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15</a:t>
            </a:fld>
            <a:endParaRPr lang="en-US" dirty="0"/>
          </a:p>
        </p:txBody>
      </p:sp>
    </p:spTree>
    <p:extLst>
      <p:ext uri="{BB962C8B-B14F-4D97-AF65-F5344CB8AC3E}">
        <p14:creationId xmlns:p14="http://schemas.microsoft.com/office/powerpoint/2010/main" val="369948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16</a:t>
            </a:fld>
            <a:endParaRPr lang="en-US" dirty="0"/>
          </a:p>
        </p:txBody>
      </p:sp>
    </p:spTree>
    <p:extLst>
      <p:ext uri="{BB962C8B-B14F-4D97-AF65-F5344CB8AC3E}">
        <p14:creationId xmlns:p14="http://schemas.microsoft.com/office/powerpoint/2010/main" val="345723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18</a:t>
            </a:fld>
            <a:endParaRPr lang="en-US" dirty="0"/>
          </a:p>
        </p:txBody>
      </p:sp>
    </p:spTree>
    <p:extLst>
      <p:ext uri="{BB962C8B-B14F-4D97-AF65-F5344CB8AC3E}">
        <p14:creationId xmlns:p14="http://schemas.microsoft.com/office/powerpoint/2010/main" val="331321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19</a:t>
            </a:fld>
            <a:endParaRPr lang="en-US" dirty="0"/>
          </a:p>
        </p:txBody>
      </p:sp>
    </p:spTree>
    <p:extLst>
      <p:ext uri="{BB962C8B-B14F-4D97-AF65-F5344CB8AC3E}">
        <p14:creationId xmlns:p14="http://schemas.microsoft.com/office/powerpoint/2010/main" val="318039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20</a:t>
            </a:fld>
            <a:endParaRPr lang="en-US" dirty="0"/>
          </a:p>
        </p:txBody>
      </p:sp>
    </p:spTree>
    <p:extLst>
      <p:ext uri="{BB962C8B-B14F-4D97-AF65-F5344CB8AC3E}">
        <p14:creationId xmlns:p14="http://schemas.microsoft.com/office/powerpoint/2010/main" val="294834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will remember, last fall,</a:t>
            </a:r>
            <a:r>
              <a:rPr lang="en-US" baseline="0" dirty="0" smtClean="0"/>
              <a:t> the OMB issued guidance that stated auditors could issue reports for COVID-19 programs not included in the supplement using Part 7 until the date that further guidance (an addendum) was issued.  This could likely be the case again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21</a:t>
            </a:fld>
            <a:endParaRPr lang="en-US" dirty="0"/>
          </a:p>
        </p:txBody>
      </p:sp>
    </p:spTree>
    <p:extLst>
      <p:ext uri="{BB962C8B-B14F-4D97-AF65-F5344CB8AC3E}">
        <p14:creationId xmlns:p14="http://schemas.microsoft.com/office/powerpoint/2010/main" val="343333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22</a:t>
            </a:fld>
            <a:endParaRPr lang="en-US" dirty="0"/>
          </a:p>
        </p:txBody>
      </p:sp>
    </p:spTree>
    <p:extLst>
      <p:ext uri="{BB962C8B-B14F-4D97-AF65-F5344CB8AC3E}">
        <p14:creationId xmlns:p14="http://schemas.microsoft.com/office/powerpoint/2010/main" val="347203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23</a:t>
            </a:fld>
            <a:endParaRPr lang="en-US" dirty="0"/>
          </a:p>
        </p:txBody>
      </p:sp>
    </p:spTree>
    <p:extLst>
      <p:ext uri="{BB962C8B-B14F-4D97-AF65-F5344CB8AC3E}">
        <p14:creationId xmlns:p14="http://schemas.microsoft.com/office/powerpoint/2010/main" val="343425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2</a:t>
            </a:fld>
            <a:endParaRPr lang="en-US" dirty="0"/>
          </a:p>
        </p:txBody>
      </p:sp>
    </p:spTree>
    <p:extLst>
      <p:ext uri="{BB962C8B-B14F-4D97-AF65-F5344CB8AC3E}">
        <p14:creationId xmlns:p14="http://schemas.microsoft.com/office/powerpoint/2010/main" val="4061586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FFATA</a:t>
            </a:r>
            <a:r>
              <a:rPr lang="en-US" baseline="0" dirty="0" smtClean="0"/>
              <a:t> was not applicable to CRF</a:t>
            </a:r>
          </a:p>
          <a:p>
            <a:endParaRPr lang="en-US" baseline="0" dirty="0" smtClean="0"/>
          </a:p>
          <a:p>
            <a:r>
              <a:rPr lang="en-US" baseline="0" dirty="0" smtClean="0"/>
              <a:t>Do not know yet if it is applicable to CSLFRF</a:t>
            </a:r>
          </a:p>
          <a:p>
            <a:endParaRPr lang="en-US" baseline="0" dirty="0" smtClean="0"/>
          </a:p>
          <a:p>
            <a:r>
              <a:rPr lang="en-US" baseline="0" dirty="0" smtClean="0"/>
              <a:t>For cities, could be applicable for HUD and HHS awards made to nonprofits</a:t>
            </a:r>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24</a:t>
            </a:fld>
            <a:endParaRPr lang="en-US" dirty="0"/>
          </a:p>
        </p:txBody>
      </p:sp>
    </p:spTree>
    <p:extLst>
      <p:ext uri="{BB962C8B-B14F-4D97-AF65-F5344CB8AC3E}">
        <p14:creationId xmlns:p14="http://schemas.microsoft.com/office/powerpoint/2010/main" val="2947141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25</a:t>
            </a:fld>
            <a:endParaRPr lang="en-US" dirty="0"/>
          </a:p>
        </p:txBody>
      </p:sp>
    </p:spTree>
    <p:extLst>
      <p:ext uri="{BB962C8B-B14F-4D97-AF65-F5344CB8AC3E}">
        <p14:creationId xmlns:p14="http://schemas.microsoft.com/office/powerpoint/2010/main" val="1113237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Subrecipient Monitoring is applicable to CSLFRF</a:t>
            </a:r>
          </a:p>
        </p:txBody>
      </p:sp>
      <p:sp>
        <p:nvSpPr>
          <p:cNvPr id="4" name="Slide Number Placeholder 3"/>
          <p:cNvSpPr>
            <a:spLocks noGrp="1"/>
          </p:cNvSpPr>
          <p:nvPr>
            <p:ph type="sldNum" sz="quarter" idx="10"/>
          </p:nvPr>
        </p:nvSpPr>
        <p:spPr/>
        <p:txBody>
          <a:bodyPr/>
          <a:lstStyle/>
          <a:p>
            <a:fld id="{9E2DB615-E501-4275-B076-327D62D75AB6}" type="slidenum">
              <a:rPr lang="en-US" smtClean="0"/>
              <a:t>26</a:t>
            </a:fld>
            <a:endParaRPr lang="en-US" dirty="0"/>
          </a:p>
        </p:txBody>
      </p:sp>
    </p:spTree>
    <p:extLst>
      <p:ext uri="{BB962C8B-B14F-4D97-AF65-F5344CB8AC3E}">
        <p14:creationId xmlns:p14="http://schemas.microsoft.com/office/powerpoint/2010/main" val="263048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E2DB615-E501-4275-B076-327D62D75AB6}" type="slidenum">
              <a:rPr lang="en-US" smtClean="0"/>
              <a:t>27</a:t>
            </a:fld>
            <a:endParaRPr lang="en-US" dirty="0"/>
          </a:p>
        </p:txBody>
      </p:sp>
    </p:spTree>
    <p:extLst>
      <p:ext uri="{BB962C8B-B14F-4D97-AF65-F5344CB8AC3E}">
        <p14:creationId xmlns:p14="http://schemas.microsoft.com/office/powerpoint/2010/main" val="4118285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E2DB615-E501-4275-B076-327D62D75AB6}" type="slidenum">
              <a:rPr lang="en-US" smtClean="0"/>
              <a:t>28</a:t>
            </a:fld>
            <a:endParaRPr lang="en-US" dirty="0"/>
          </a:p>
        </p:txBody>
      </p:sp>
    </p:spTree>
    <p:extLst>
      <p:ext uri="{BB962C8B-B14F-4D97-AF65-F5344CB8AC3E}">
        <p14:creationId xmlns:p14="http://schemas.microsoft.com/office/powerpoint/2010/main" val="970338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some grants, even if they are reported as state or local,</a:t>
            </a:r>
            <a:r>
              <a:rPr lang="en-US" baseline="0" dirty="0" smtClean="0"/>
              <a:t> it is a wise idea to obtain the grant agreement to confirm.</a:t>
            </a:r>
          </a:p>
          <a:p>
            <a:endParaRPr lang="en-US" baseline="0" dirty="0" smtClean="0"/>
          </a:p>
          <a:p>
            <a:r>
              <a:rPr lang="en-US" baseline="0" dirty="0" smtClean="0"/>
              <a:t>Also, consider confirming with pass through entity whether or not the grant expenditures will be reported on their own SEFA.</a:t>
            </a:r>
          </a:p>
          <a:p>
            <a:endParaRPr lang="en-US" baseline="0" dirty="0" smtClean="0"/>
          </a:p>
          <a:p>
            <a:r>
              <a:rPr lang="en-US" baseline="0" dirty="0" smtClean="0"/>
              <a:t>If reissued – there will most certainly be a corresponding finding reported.</a:t>
            </a:r>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29</a:t>
            </a:fld>
            <a:endParaRPr lang="en-US" dirty="0"/>
          </a:p>
        </p:txBody>
      </p:sp>
    </p:spTree>
    <p:extLst>
      <p:ext uri="{BB962C8B-B14F-4D97-AF65-F5344CB8AC3E}">
        <p14:creationId xmlns:p14="http://schemas.microsoft.com/office/powerpoint/2010/main" val="978296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33</a:t>
            </a:fld>
            <a:endParaRPr lang="en-US" dirty="0"/>
          </a:p>
        </p:txBody>
      </p:sp>
    </p:spTree>
    <p:extLst>
      <p:ext uri="{BB962C8B-B14F-4D97-AF65-F5344CB8AC3E}">
        <p14:creationId xmlns:p14="http://schemas.microsoft.com/office/powerpoint/2010/main" val="136580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OMB Addendum – December 22, 2020</a:t>
            </a:r>
          </a:p>
          <a:p>
            <a:r>
              <a:rPr lang="en-US" baseline="0" dirty="0" smtClean="0"/>
              <a:t>CRRSA (Coronavirus Response and Relief Supplemental Appropriations) – December 27, 2020</a:t>
            </a:r>
          </a:p>
        </p:txBody>
      </p:sp>
      <p:sp>
        <p:nvSpPr>
          <p:cNvPr id="4" name="Slide Number Placeholder 3"/>
          <p:cNvSpPr>
            <a:spLocks noGrp="1"/>
          </p:cNvSpPr>
          <p:nvPr>
            <p:ph type="sldNum" sz="quarter" idx="10"/>
          </p:nvPr>
        </p:nvSpPr>
        <p:spPr/>
        <p:txBody>
          <a:bodyPr/>
          <a:lstStyle/>
          <a:p>
            <a:fld id="{9E2DB615-E501-4275-B076-327D62D75AB6}" type="slidenum">
              <a:rPr lang="en-US" smtClean="0"/>
              <a:t>3</a:t>
            </a:fld>
            <a:endParaRPr lang="en-US" dirty="0"/>
          </a:p>
        </p:txBody>
      </p:sp>
    </p:spTree>
    <p:extLst>
      <p:ext uri="{BB962C8B-B14F-4D97-AF65-F5344CB8AC3E}">
        <p14:creationId xmlns:p14="http://schemas.microsoft.com/office/powerpoint/2010/main" val="1324650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E2DB615-E501-4275-B076-327D62D75AB6}" type="slidenum">
              <a:rPr lang="en-US" smtClean="0"/>
              <a:t>4</a:t>
            </a:fld>
            <a:endParaRPr lang="en-US" dirty="0"/>
          </a:p>
        </p:txBody>
      </p:sp>
    </p:spTree>
    <p:extLst>
      <p:ext uri="{BB962C8B-B14F-4D97-AF65-F5344CB8AC3E}">
        <p14:creationId xmlns:p14="http://schemas.microsoft.com/office/powerpoint/2010/main" val="37268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5</a:t>
            </a:fld>
            <a:endParaRPr lang="en-US" dirty="0"/>
          </a:p>
        </p:txBody>
      </p:sp>
    </p:spTree>
    <p:extLst>
      <p:ext uri="{BB962C8B-B14F-4D97-AF65-F5344CB8AC3E}">
        <p14:creationId xmlns:p14="http://schemas.microsoft.com/office/powerpoint/2010/main" val="11158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FY2020 SEFA was only $250M</a:t>
            </a:r>
          </a:p>
          <a:p>
            <a:r>
              <a:rPr lang="en-US" dirty="0" smtClean="0"/>
              <a:t>The $435M appears to just be the 1</a:t>
            </a:r>
            <a:r>
              <a:rPr lang="en-US" baseline="30000" dirty="0" smtClean="0"/>
              <a:t>st</a:t>
            </a:r>
            <a:r>
              <a:rPr lang="en-US" dirty="0" smtClean="0"/>
              <a:t> half.  Treasury website says a</a:t>
            </a:r>
            <a:r>
              <a:rPr lang="en-US" baseline="0" dirty="0" smtClean="0"/>
              <a:t> total of $871M was allocated.</a:t>
            </a:r>
            <a:endParaRPr lang="en-US" dirty="0" smtClean="0"/>
          </a:p>
          <a:p>
            <a:endParaRPr lang="en-US" dirty="0" smtClean="0"/>
          </a:p>
          <a:p>
            <a:r>
              <a:rPr lang="en-US" dirty="0" smtClean="0"/>
              <a:t>Total ARPA – CSLFRF Funding is</a:t>
            </a:r>
            <a:r>
              <a:rPr lang="en-US" baseline="0" dirty="0" smtClean="0"/>
              <a:t> $350B</a:t>
            </a:r>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6</a:t>
            </a:fld>
            <a:endParaRPr lang="en-US" dirty="0"/>
          </a:p>
        </p:txBody>
      </p:sp>
    </p:spTree>
    <p:extLst>
      <p:ext uri="{BB962C8B-B14F-4D97-AF65-F5344CB8AC3E}">
        <p14:creationId xmlns:p14="http://schemas.microsoft.com/office/powerpoint/2010/main" val="51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8</a:t>
            </a:fld>
            <a:endParaRPr lang="en-US" dirty="0"/>
          </a:p>
        </p:txBody>
      </p:sp>
    </p:spTree>
    <p:extLst>
      <p:ext uri="{BB962C8B-B14F-4D97-AF65-F5344CB8AC3E}">
        <p14:creationId xmlns:p14="http://schemas.microsoft.com/office/powerpoint/2010/main" val="661922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9</a:t>
            </a:fld>
            <a:endParaRPr lang="en-US" dirty="0"/>
          </a:p>
        </p:txBody>
      </p:sp>
    </p:spTree>
    <p:extLst>
      <p:ext uri="{BB962C8B-B14F-4D97-AF65-F5344CB8AC3E}">
        <p14:creationId xmlns:p14="http://schemas.microsoft.com/office/powerpoint/2010/main" val="301054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Auditors</a:t>
            </a:r>
            <a:r>
              <a:rPr lang="en-US" baseline="0" dirty="0" smtClean="0"/>
              <a:t> should test compliance with the requirements that existed at the time of expenditure.</a:t>
            </a:r>
            <a:endParaRPr lang="en-US" dirty="0"/>
          </a:p>
        </p:txBody>
      </p:sp>
      <p:sp>
        <p:nvSpPr>
          <p:cNvPr id="4" name="Slide Number Placeholder 3"/>
          <p:cNvSpPr>
            <a:spLocks noGrp="1"/>
          </p:cNvSpPr>
          <p:nvPr>
            <p:ph type="sldNum" sz="quarter" idx="10"/>
          </p:nvPr>
        </p:nvSpPr>
        <p:spPr/>
        <p:txBody>
          <a:bodyPr/>
          <a:lstStyle/>
          <a:p>
            <a:fld id="{9E2DB615-E501-4275-B076-327D62D75AB6}" type="slidenum">
              <a:rPr lang="en-US" smtClean="0"/>
              <a:t>12</a:t>
            </a:fld>
            <a:endParaRPr lang="en-US" dirty="0"/>
          </a:p>
        </p:txBody>
      </p:sp>
    </p:spTree>
    <p:extLst>
      <p:ext uri="{BB962C8B-B14F-4D97-AF65-F5344CB8AC3E}">
        <p14:creationId xmlns:p14="http://schemas.microsoft.com/office/powerpoint/2010/main" val="211884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2"/>
            <a:ext cx="9144000" cy="2514455"/>
          </a:xfrm>
        </p:spPr>
        <p:txBody>
          <a:bodyPr anchor="b"/>
          <a:lstStyle>
            <a:lvl1pPr algn="ctr">
              <a:defRPr sz="6000" baseline="0">
                <a:solidFill>
                  <a:schemeClr val="bg1"/>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1524000" y="3751118"/>
            <a:ext cx="9144000" cy="156902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093809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42373"/>
            <a:ext cx="10515600" cy="906599"/>
          </a:xfrm>
        </p:spPr>
        <p:txBody>
          <a:bodyPr anchor="b"/>
          <a:lstStyle/>
          <a:p>
            <a:r>
              <a:rPr lang="en-US" dirty="0" smtClean="0"/>
              <a:t>Click to edit Master title style</a:t>
            </a:r>
            <a:endParaRPr lang="en-US" dirty="0"/>
          </a:p>
        </p:txBody>
      </p:sp>
      <p:sp>
        <p:nvSpPr>
          <p:cNvPr id="3" name="Content Placeholder 2"/>
          <p:cNvSpPr>
            <a:spLocks noGrp="1"/>
          </p:cNvSpPr>
          <p:nvPr>
            <p:ph sz="half" idx="1"/>
          </p:nvPr>
        </p:nvSpPr>
        <p:spPr>
          <a:xfrm>
            <a:off x="838200" y="1617785"/>
            <a:ext cx="5181600" cy="46001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617785"/>
            <a:ext cx="5181600" cy="46001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fld id="{6B9D5DD9-C001-45AB-B9A8-6BA392E82344}" type="slidenum">
              <a:rPr lang="en-US" smtClean="0"/>
              <a:pPr/>
              <a:t>‹#›</a:t>
            </a:fld>
            <a:endParaRPr lang="en-US" dirty="0"/>
          </a:p>
        </p:txBody>
      </p:sp>
    </p:spTree>
    <p:extLst>
      <p:ext uri="{BB962C8B-B14F-4D97-AF65-F5344CB8AC3E}">
        <p14:creationId xmlns:p14="http://schemas.microsoft.com/office/powerpoint/2010/main" val="33873193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33942"/>
            <a:ext cx="10515600" cy="971302"/>
          </a:xfrm>
        </p:spPr>
        <p:txBody>
          <a:bodyPr anchor="b"/>
          <a:lstStyle>
            <a:lvl1pPr>
              <a:defRPr>
                <a:solidFill>
                  <a:schemeClr val="tx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838200" y="1674056"/>
            <a:ext cx="10515600" cy="46661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6B9D5DD9-C001-45AB-B9A8-6BA392E82344}" type="slidenum">
              <a:rPr lang="en-US" smtClean="0"/>
              <a:pPr/>
              <a:t>‹#›</a:t>
            </a:fld>
            <a:endParaRPr lang="en-US" dirty="0"/>
          </a:p>
        </p:txBody>
      </p:sp>
    </p:spTree>
    <p:extLst>
      <p:ext uri="{BB962C8B-B14F-4D97-AF65-F5344CB8AC3E}">
        <p14:creationId xmlns:p14="http://schemas.microsoft.com/office/powerpoint/2010/main" val="21663133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336" y="1424998"/>
            <a:ext cx="10515600" cy="1325563"/>
          </a:xfrm>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529218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25272"/>
            <a:ext cx="10515600" cy="2852737"/>
          </a:xfrm>
        </p:spPr>
        <p:txBody>
          <a:bodyPr anchor="b"/>
          <a:lstStyle>
            <a:lvl1pPr>
              <a:defRPr sz="6000">
                <a:solidFill>
                  <a:schemeClr val="bg1"/>
                </a:solidFill>
              </a:defRPr>
            </a:lvl1pPr>
          </a:lstStyle>
          <a:p>
            <a:r>
              <a:rPr lang="en-US" dirty="0" smtClean="0"/>
              <a:t>Click to Edit Master title</a:t>
            </a:r>
            <a:endParaRPr lang="en-US" dirty="0"/>
          </a:p>
        </p:txBody>
      </p:sp>
      <p:sp>
        <p:nvSpPr>
          <p:cNvPr id="3" name="Text Placeholder 2"/>
          <p:cNvSpPr>
            <a:spLocks noGrp="1"/>
          </p:cNvSpPr>
          <p:nvPr>
            <p:ph type="body" idx="1"/>
          </p:nvPr>
        </p:nvSpPr>
        <p:spPr>
          <a:xfrm>
            <a:off x="831850" y="417800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065677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25272"/>
            <a:ext cx="10515600" cy="2852737"/>
          </a:xfrm>
        </p:spPr>
        <p:txBody>
          <a:bodyPr anchor="b"/>
          <a:lstStyle>
            <a:lvl1pPr>
              <a:defRPr sz="6000">
                <a:solidFill>
                  <a:schemeClr val="accent1"/>
                </a:solidFill>
              </a:defRPr>
            </a:lvl1pPr>
          </a:lstStyle>
          <a:p>
            <a:r>
              <a:rPr lang="en-US" dirty="0" smtClean="0"/>
              <a:t>Click to Edit Master title</a:t>
            </a:r>
            <a:endParaRPr lang="en-US" dirty="0"/>
          </a:p>
        </p:txBody>
      </p:sp>
      <p:sp>
        <p:nvSpPr>
          <p:cNvPr id="3" name="Text Placeholder 2"/>
          <p:cNvSpPr>
            <a:spLocks noGrp="1"/>
          </p:cNvSpPr>
          <p:nvPr>
            <p:ph type="body" idx="1"/>
          </p:nvPr>
        </p:nvSpPr>
        <p:spPr>
          <a:xfrm>
            <a:off x="831850" y="4178009"/>
            <a:ext cx="10515600" cy="1500187"/>
          </a:xfrm>
        </p:spPr>
        <p:txBody>
          <a:bodyPr>
            <a:norm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567934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42374"/>
            <a:ext cx="10515600" cy="892532"/>
          </a:xfrm>
        </p:spPr>
        <p:txBody>
          <a:bodyPr anchor="b"/>
          <a:lstStyle/>
          <a:p>
            <a:r>
              <a:rPr lang="en-US" dirty="0" smtClean="0"/>
              <a:t>Click to edit Master title style</a:t>
            </a:r>
            <a:endParaRPr lang="en-US" dirty="0"/>
          </a:p>
        </p:txBody>
      </p:sp>
      <p:sp>
        <p:nvSpPr>
          <p:cNvPr id="3" name="Content Placeholder 2"/>
          <p:cNvSpPr>
            <a:spLocks noGrp="1"/>
          </p:cNvSpPr>
          <p:nvPr>
            <p:ph sz="half" idx="1"/>
          </p:nvPr>
        </p:nvSpPr>
        <p:spPr>
          <a:xfrm>
            <a:off x="838200" y="1575582"/>
            <a:ext cx="5181600" cy="47126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75582"/>
            <a:ext cx="5181600" cy="4712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p>
            <a:fld id="{392F93B5-351F-4848-A1D7-227DD99B4025}" type="slidenum">
              <a:rPr lang="en-US" smtClean="0"/>
              <a:pPr/>
              <a:t>‹#›</a:t>
            </a:fld>
            <a:endParaRPr lang="en-US" dirty="0"/>
          </a:p>
        </p:txBody>
      </p:sp>
    </p:spTree>
    <p:extLst>
      <p:ext uri="{BB962C8B-B14F-4D97-AF65-F5344CB8AC3E}">
        <p14:creationId xmlns:p14="http://schemas.microsoft.com/office/powerpoint/2010/main" val="823067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1041644"/>
          </a:xfrm>
        </p:spPr>
        <p:txBody>
          <a:bodyPr anchor="b"/>
          <a:lstStyle>
            <a:lvl1pPr>
              <a:defRPr>
                <a:solidFill>
                  <a:schemeClr val="tx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838200" y="1547445"/>
            <a:ext cx="10515600" cy="47126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392F93B5-351F-4848-A1D7-227DD99B4025}" type="slidenum">
              <a:rPr lang="en-US" smtClean="0"/>
              <a:pPr/>
              <a:t>‹#›</a:t>
            </a:fld>
            <a:endParaRPr lang="en-US" dirty="0"/>
          </a:p>
        </p:txBody>
      </p:sp>
    </p:spTree>
    <p:extLst>
      <p:ext uri="{BB962C8B-B14F-4D97-AF65-F5344CB8AC3E}">
        <p14:creationId xmlns:p14="http://schemas.microsoft.com/office/powerpoint/2010/main" val="4617649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336" y="1424998"/>
            <a:ext cx="10515600" cy="1325563"/>
          </a:xfrm>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797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2"/>
            <a:ext cx="9144000" cy="2514455"/>
          </a:xfrm>
        </p:spPr>
        <p:txBody>
          <a:bodyPr anchor="b"/>
          <a:lstStyle>
            <a:lvl1pPr algn="ctr">
              <a:defRPr sz="6000" baseline="0">
                <a:solidFill>
                  <a:schemeClr val="bg1"/>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1524000" y="3751118"/>
            <a:ext cx="9144000" cy="156902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7896668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25272"/>
            <a:ext cx="10515600" cy="2852737"/>
          </a:xfrm>
        </p:spPr>
        <p:txBody>
          <a:bodyPr anchor="b"/>
          <a:lstStyle>
            <a:lvl1pPr>
              <a:defRPr sz="6000">
                <a:solidFill>
                  <a:schemeClr val="bg1"/>
                </a:solidFill>
              </a:defRPr>
            </a:lvl1pPr>
          </a:lstStyle>
          <a:p>
            <a:r>
              <a:rPr lang="en-US" dirty="0" smtClean="0"/>
              <a:t>Click to Edit Master title</a:t>
            </a:r>
            <a:endParaRPr lang="en-US" dirty="0"/>
          </a:p>
        </p:txBody>
      </p:sp>
      <p:sp>
        <p:nvSpPr>
          <p:cNvPr id="3" name="Text Placeholder 2"/>
          <p:cNvSpPr>
            <a:spLocks noGrp="1"/>
          </p:cNvSpPr>
          <p:nvPr>
            <p:ph type="body" idx="1"/>
          </p:nvPr>
        </p:nvSpPr>
        <p:spPr>
          <a:xfrm>
            <a:off x="831850" y="417800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1326961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325272"/>
            <a:ext cx="10515600" cy="2852737"/>
          </a:xfrm>
        </p:spPr>
        <p:txBody>
          <a:bodyPr anchor="b"/>
          <a:lstStyle>
            <a:lvl1pPr>
              <a:defRPr sz="6000">
                <a:solidFill>
                  <a:schemeClr val="accent1"/>
                </a:solidFill>
              </a:defRPr>
            </a:lvl1pPr>
          </a:lstStyle>
          <a:p>
            <a:r>
              <a:rPr lang="en-US" dirty="0" smtClean="0"/>
              <a:t>Click to Edit Master title</a:t>
            </a:r>
            <a:endParaRPr lang="en-US" dirty="0"/>
          </a:p>
        </p:txBody>
      </p:sp>
      <p:sp>
        <p:nvSpPr>
          <p:cNvPr id="3" name="Text Placeholder 2"/>
          <p:cNvSpPr>
            <a:spLocks noGrp="1"/>
          </p:cNvSpPr>
          <p:nvPr>
            <p:ph type="body" idx="1"/>
          </p:nvPr>
        </p:nvSpPr>
        <p:spPr>
          <a:xfrm>
            <a:off x="831850" y="4178009"/>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914781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09401"/>
            <a:ext cx="10515600" cy="979581"/>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838200" y="1690688"/>
            <a:ext cx="10515600" cy="45084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Slide Number Placeholder 4"/>
          <p:cNvSpPr>
            <a:spLocks noGrp="1"/>
          </p:cNvSpPr>
          <p:nvPr>
            <p:ph type="sldNum" sz="quarter" idx="4"/>
          </p:nvPr>
        </p:nvSpPr>
        <p:spPr>
          <a:xfrm>
            <a:off x="8610600" y="6400800"/>
            <a:ext cx="2743200" cy="454361"/>
          </a:xfrm>
          <a:prstGeom prst="rect">
            <a:avLst/>
          </a:prstGeom>
        </p:spPr>
        <p:txBody>
          <a:bodyPr vert="horz" lIns="91440" tIns="45720" rIns="91440" bIns="45720" rtlCol="0" anchor="ctr"/>
          <a:lstStyle>
            <a:lvl1pPr algn="r">
              <a:defRPr sz="1800">
                <a:solidFill>
                  <a:schemeClr val="accent5"/>
                </a:solidFill>
              </a:defRPr>
            </a:lvl1pPr>
          </a:lstStyle>
          <a:p>
            <a:fld id="{392F93B5-351F-4848-A1D7-227DD99B4025}" type="slidenum">
              <a:rPr lang="en-US" smtClean="0"/>
              <a:pPr/>
              <a:t>‹#›</a:t>
            </a:fld>
            <a:endParaRPr lang="en-US" dirty="0"/>
          </a:p>
        </p:txBody>
      </p:sp>
    </p:spTree>
    <p:extLst>
      <p:ext uri="{BB962C8B-B14F-4D97-AF65-F5344CB8AC3E}">
        <p14:creationId xmlns:p14="http://schemas.microsoft.com/office/powerpoint/2010/main" val="170110927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2" r:id="rId4"/>
    <p:sldLayoutId id="2147483663" r:id="rId5"/>
    <p:sldLayoutId id="2147483658"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i="0" kern="1200">
          <a:solidFill>
            <a:schemeClr val="tx1"/>
          </a:solidFill>
          <a:latin typeface="Proxima Nova Semibold" charset="0"/>
          <a:ea typeface="Proxima Nova Semibold" charset="0"/>
          <a:cs typeface="Proxima Nova Semibold"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accent6">
              <a:lumMod val="75000"/>
              <a:lumOff val="25000"/>
            </a:schemeClr>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6">
              <a:lumMod val="75000"/>
              <a:lumOff val="25000"/>
            </a:schemeClr>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accent6">
              <a:lumMod val="75000"/>
              <a:lumOff val="25000"/>
            </a:schemeClr>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buSzPct val="70000"/>
        <a:buFont typeface="Wingdings" panose="05000000000000000000" pitchFamily="2" charset="2"/>
        <a:buChar char="Ø"/>
        <a:defRPr sz="2000" kern="1200">
          <a:solidFill>
            <a:schemeClr val="accent6">
              <a:lumMod val="75000"/>
              <a:lumOff val="25000"/>
            </a:schemeClr>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75000"/>
              <a:lumOff val="25000"/>
            </a:schemeClr>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3770"/>
            <a:ext cx="10515600" cy="820901"/>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838200" y="1922929"/>
            <a:ext cx="10515600" cy="4323126"/>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smtClean="0">
                <a:ln>
                  <a:noFill/>
                </a:ln>
                <a:solidFill>
                  <a:srgbClr val="161617">
                    <a:lumMod val="75000"/>
                    <a:lumOff val="25000"/>
                  </a:srgbClr>
                </a:solidFill>
                <a:effectLst/>
                <a:uLnTx/>
                <a:uFillTx/>
                <a:latin typeface="Proxima Nova"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161617">
                    <a:lumMod val="75000"/>
                    <a:lumOff val="25000"/>
                  </a:srgbClr>
                </a:solidFill>
                <a:effectLst/>
                <a:uLnTx/>
                <a:uFillTx/>
                <a:latin typeface="Proxima Nova" charset="0"/>
              </a:rPr>
              <a:t>Second level</a:t>
            </a:r>
          </a:p>
          <a:p>
            <a:pPr marL="1143000" marR="0" lvl="2" indent="-228600" algn="l" defTabSz="914400" rtl="0" eaLnBrk="1" fontAlgn="auto" latinLnBrk="0" hangingPunct="1">
              <a:lnSpc>
                <a:spcPct val="90000"/>
              </a:lnSpc>
              <a:spcBef>
                <a:spcPts val="500"/>
              </a:spcBef>
              <a:spcAft>
                <a:spcPts val="0"/>
              </a:spcAft>
              <a:buClrTx/>
              <a:buSzPct val="50000"/>
              <a:buFont typeface="Wingdings" panose="05000000000000000000" pitchFamily="2" charset="2"/>
              <a:buChar char="q"/>
              <a:tabLst/>
              <a:defRPr/>
            </a:pPr>
            <a:r>
              <a:rPr kumimoji="0" lang="en-US" sz="2400" b="0" i="0" u="none" strike="noStrike" kern="1200" cap="none" spc="0" normalizeH="0" baseline="0" noProof="0" dirty="0" smtClean="0">
                <a:ln>
                  <a:noFill/>
                </a:ln>
                <a:solidFill>
                  <a:srgbClr val="161617">
                    <a:lumMod val="75000"/>
                    <a:lumOff val="25000"/>
                  </a:srgbClr>
                </a:solidFill>
                <a:effectLst/>
                <a:uLnTx/>
                <a:uFillTx/>
                <a:latin typeface="Proxima Nova" charset="0"/>
              </a:rPr>
              <a:t>Third level</a:t>
            </a:r>
          </a:p>
          <a:p>
            <a:pPr marL="1600200" marR="0" lvl="3" indent="-228600" algn="l" defTabSz="914400" rtl="0" eaLnBrk="1" fontAlgn="auto" latinLnBrk="0" hangingPunct="1">
              <a:lnSpc>
                <a:spcPct val="90000"/>
              </a:lnSpc>
              <a:spcBef>
                <a:spcPts val="500"/>
              </a:spcBef>
              <a:spcAft>
                <a:spcPts val="0"/>
              </a:spcAft>
              <a:buClrTx/>
              <a:buSzPct val="70000"/>
              <a:buFont typeface="Wingdings" panose="05000000000000000000" pitchFamily="2" charset="2"/>
              <a:buChar char="Ø"/>
              <a:tabLst/>
              <a:defRPr/>
            </a:pPr>
            <a:r>
              <a:rPr kumimoji="0" lang="en-US" sz="2000" b="0" i="0" u="none" strike="noStrike" kern="1200" cap="none" spc="0" normalizeH="0" baseline="0" noProof="0" dirty="0" smtClean="0">
                <a:ln>
                  <a:noFill/>
                </a:ln>
                <a:solidFill>
                  <a:srgbClr val="161617">
                    <a:lumMod val="75000"/>
                    <a:lumOff val="25000"/>
                  </a:srgbClr>
                </a:solidFill>
                <a:effectLst/>
                <a:uLnTx/>
                <a:uFillTx/>
                <a:latin typeface="Proxima Nova"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161617">
                    <a:lumMod val="75000"/>
                    <a:lumOff val="25000"/>
                  </a:srgbClr>
                </a:solidFill>
                <a:effectLst/>
                <a:uLnTx/>
                <a:uFillTx/>
                <a:latin typeface="Proxima Nova" charset="0"/>
              </a:rPr>
              <a:t>Fifth level</a:t>
            </a:r>
          </a:p>
        </p:txBody>
      </p:sp>
      <p:sp>
        <p:nvSpPr>
          <p:cNvPr id="4" name="Slide Number Placeholder 3"/>
          <p:cNvSpPr>
            <a:spLocks noGrp="1"/>
          </p:cNvSpPr>
          <p:nvPr>
            <p:ph type="sldNum" sz="quarter" idx="4"/>
          </p:nvPr>
        </p:nvSpPr>
        <p:spPr>
          <a:xfrm>
            <a:off x="8610600" y="6340215"/>
            <a:ext cx="2743200" cy="365125"/>
          </a:xfrm>
          <a:prstGeom prst="rect">
            <a:avLst/>
          </a:prstGeom>
        </p:spPr>
        <p:txBody>
          <a:bodyPr vert="horz" lIns="91440" tIns="45720" rIns="91440" bIns="45720" rtlCol="0" anchor="ctr"/>
          <a:lstStyle>
            <a:lvl1pPr algn="r">
              <a:defRPr sz="1800">
                <a:solidFill>
                  <a:schemeClr val="tx1"/>
                </a:solidFill>
              </a:defRPr>
            </a:lvl1pPr>
          </a:lstStyle>
          <a:p>
            <a:fld id="{6B9D5DD9-C001-45AB-B9A8-6BA392E82344}" type="slidenum">
              <a:rPr lang="en-US" smtClean="0"/>
              <a:pPr/>
              <a:t>‹#›</a:t>
            </a:fld>
            <a:endParaRPr lang="en-US" dirty="0"/>
          </a:p>
        </p:txBody>
      </p:sp>
    </p:spTree>
    <p:extLst>
      <p:ext uri="{BB962C8B-B14F-4D97-AF65-F5344CB8AC3E}">
        <p14:creationId xmlns:p14="http://schemas.microsoft.com/office/powerpoint/2010/main" val="122520474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1"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i="0" kern="1200">
          <a:solidFill>
            <a:schemeClr val="tx1"/>
          </a:solidFill>
          <a:latin typeface="Proxima Nova Semibold" charset="0"/>
          <a:ea typeface="Proxima Nova Semibold" charset="0"/>
          <a:cs typeface="Proxima Nova Semibold"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sz="3200" kern="1200">
          <a:solidFill>
            <a:schemeClr val="accent6">
              <a:lumMod val="75000"/>
              <a:lumOff val="25000"/>
            </a:schemeClr>
          </a:solidFill>
          <a:latin typeface="Proxima Nova" charset="0"/>
          <a:ea typeface="Proxima Nova" charset="0"/>
          <a:cs typeface="Proxima Nova"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800" kern="1200">
          <a:solidFill>
            <a:schemeClr val="accent6">
              <a:lumMod val="75000"/>
              <a:lumOff val="25000"/>
            </a:schemeClr>
          </a:solidFill>
          <a:latin typeface="Proxima Nova" charset="0"/>
          <a:ea typeface="Proxima Nova" charset="0"/>
          <a:cs typeface="Proxima Nova" charset="0"/>
        </a:defRPr>
      </a:lvl2pPr>
      <a:lvl3pPr marL="1143000" marR="0" indent="-228600" algn="l" defTabSz="914400" rtl="0" eaLnBrk="1" fontAlgn="auto" latinLnBrk="0" hangingPunct="1">
        <a:lnSpc>
          <a:spcPct val="90000"/>
        </a:lnSpc>
        <a:spcBef>
          <a:spcPts val="500"/>
        </a:spcBef>
        <a:spcAft>
          <a:spcPts val="0"/>
        </a:spcAft>
        <a:buClrTx/>
        <a:buSzPct val="50000"/>
        <a:buFont typeface="Wingdings" panose="05000000000000000000" pitchFamily="2" charset="2"/>
        <a:buChar char="q"/>
        <a:tabLst/>
        <a:defRPr sz="2400" kern="1200">
          <a:solidFill>
            <a:schemeClr val="accent6">
              <a:lumMod val="75000"/>
              <a:lumOff val="25000"/>
            </a:schemeClr>
          </a:solidFill>
          <a:latin typeface="Proxima Nova" charset="0"/>
          <a:ea typeface="Proxima Nova" charset="0"/>
          <a:cs typeface="Proxima Nova" charset="0"/>
        </a:defRPr>
      </a:lvl3pPr>
      <a:lvl4pPr marL="1600200" marR="0" indent="-228600" algn="l" defTabSz="914400" rtl="0" eaLnBrk="1" fontAlgn="auto" latinLnBrk="0" hangingPunct="1">
        <a:lnSpc>
          <a:spcPct val="90000"/>
        </a:lnSpc>
        <a:spcBef>
          <a:spcPts val="500"/>
        </a:spcBef>
        <a:spcAft>
          <a:spcPts val="0"/>
        </a:spcAft>
        <a:buClrTx/>
        <a:buSzPct val="70000"/>
        <a:buFont typeface="Wingdings" panose="05000000000000000000" pitchFamily="2" charset="2"/>
        <a:buChar char="Ø"/>
        <a:tabLst/>
        <a:defRPr sz="2000" kern="1200">
          <a:solidFill>
            <a:schemeClr val="accent6">
              <a:lumMod val="75000"/>
              <a:lumOff val="25000"/>
            </a:schemeClr>
          </a:solidFill>
          <a:latin typeface="Proxima Nova" charset="0"/>
          <a:ea typeface="Proxima Nova" charset="0"/>
          <a:cs typeface="Proxima Nova"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6">
              <a:lumMod val="75000"/>
              <a:lumOff val="25000"/>
            </a:schemeClr>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home.treasury.gov/policy-issues/coronavirus/assistance-for-state-local-and-tribal-governments/state-and-local-fiscal-recovery-fund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usaspending.gov/search"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aicpa.org/content/dam/aicpa/interestareas/governmentalauditquality/resources/singleaudit/downloadabledocuments/aicpa-gaqc-nonauthoritative-covid-19-scenarios.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cfo.gov/assets/files/Revised-American-Rescue-Plan-Assistance-Listings_10-29-2021.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home.treasury.gov/policy-issues/coronavirus/assistance-for-state-local-and-tribal-governments/emergency-rental-assistance-progra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9595" y="1122362"/>
            <a:ext cx="9992810" cy="2514455"/>
          </a:xfrm>
        </p:spPr>
        <p:txBody>
          <a:bodyPr>
            <a:normAutofit fontScale="90000"/>
          </a:bodyPr>
          <a:lstStyle/>
          <a:p>
            <a:r>
              <a:rPr lang="en-US" sz="4800" i="1" dirty="0" smtClean="0">
                <a:solidFill>
                  <a:schemeClr val="tx1">
                    <a:lumMod val="20000"/>
                    <a:lumOff val="80000"/>
                  </a:schemeClr>
                </a:solidFill>
                <a:effectLst>
                  <a:outerShdw blurRad="38100" dist="38100" dir="2700000" algn="tl">
                    <a:srgbClr val="000000">
                      <a:alpha val="43137"/>
                    </a:srgbClr>
                  </a:outerShdw>
                </a:effectLst>
              </a:rPr>
              <a:t>Impact of the American Rescue Plan and Other Single Audit Updates</a:t>
            </a:r>
            <a:br>
              <a:rPr lang="en-US" sz="4800" i="1" dirty="0" smtClean="0">
                <a:solidFill>
                  <a:schemeClr val="tx1">
                    <a:lumMod val="20000"/>
                    <a:lumOff val="80000"/>
                  </a:schemeClr>
                </a:solidFill>
                <a:effectLst>
                  <a:outerShdw blurRad="38100" dist="38100" dir="2700000" algn="tl">
                    <a:srgbClr val="000000">
                      <a:alpha val="43137"/>
                    </a:srgbClr>
                  </a:outerShdw>
                </a:effectLst>
              </a:rPr>
            </a:br>
            <a:endParaRPr lang="en-US" sz="4800" dirty="0"/>
          </a:p>
        </p:txBody>
      </p:sp>
    </p:spTree>
    <p:extLst>
      <p:ext uri="{BB962C8B-B14F-4D97-AF65-F5344CB8AC3E}">
        <p14:creationId xmlns:p14="http://schemas.microsoft.com/office/powerpoint/2010/main" val="1435583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Coronavirus State and Local Fiscal Recovery Funds (CSLFRF) 21.027</a:t>
            </a:r>
            <a:endParaRPr lang="en-US" dirty="0"/>
          </a:p>
        </p:txBody>
      </p:sp>
      <p:sp>
        <p:nvSpPr>
          <p:cNvPr id="3" name="Content Placeholder 2"/>
          <p:cNvSpPr>
            <a:spLocks noGrp="1"/>
          </p:cNvSpPr>
          <p:nvPr>
            <p:ph idx="1"/>
          </p:nvPr>
        </p:nvSpPr>
        <p:spPr>
          <a:xfrm>
            <a:off x="838199" y="1547445"/>
            <a:ext cx="11095299" cy="4712677"/>
          </a:xfrm>
        </p:spPr>
        <p:txBody>
          <a:bodyPr>
            <a:normAutofit fontScale="85000" lnSpcReduction="20000"/>
          </a:bodyPr>
          <a:lstStyle/>
          <a:p>
            <a:pPr marL="0" indent="0">
              <a:buNone/>
            </a:pPr>
            <a:r>
              <a:rPr lang="en-US" dirty="0" smtClean="0"/>
              <a:t>State and local governments are direct recipients (even </a:t>
            </a:r>
            <a:r>
              <a:rPr lang="en-US" dirty="0" smtClean="0"/>
              <a:t>nonentitlement</a:t>
            </a:r>
            <a:r>
              <a:rPr lang="en-US" dirty="0" smtClean="0"/>
              <a:t> units of local government are direct recipients).</a:t>
            </a:r>
          </a:p>
          <a:p>
            <a:pPr marL="0" indent="0">
              <a:buNone/>
            </a:pPr>
            <a:endParaRPr lang="en-US" dirty="0"/>
          </a:p>
          <a:p>
            <a:pPr marL="0" indent="0">
              <a:buNone/>
            </a:pPr>
            <a:r>
              <a:rPr lang="en-US" dirty="0" smtClean="0"/>
              <a:t>Fairly broad eligible uses:</a:t>
            </a:r>
          </a:p>
          <a:p>
            <a:r>
              <a:rPr lang="en-US" dirty="0" smtClean="0"/>
              <a:t>Respond to public health emergency due to COVID-19 or its negative economic impact including assistance to households, small businesses, and NFPs, or aid to impacted industries such as tourism, travel and hospitality</a:t>
            </a:r>
          </a:p>
          <a:p>
            <a:r>
              <a:rPr lang="en-US" dirty="0" smtClean="0"/>
              <a:t>Premium pay to eligible workers</a:t>
            </a:r>
          </a:p>
          <a:p>
            <a:r>
              <a:rPr lang="en-US" dirty="0" smtClean="0"/>
              <a:t>Provision of government services to the extent of the reduction in revenue due to COVID-19</a:t>
            </a:r>
          </a:p>
          <a:p>
            <a:r>
              <a:rPr lang="en-US" dirty="0" smtClean="0"/>
              <a:t>To make necessary investments in water, sewer, or broadband infrastructure</a:t>
            </a:r>
            <a:endParaRPr lang="en-US" dirty="0"/>
          </a:p>
          <a:p>
            <a:pPr marL="0" indent="0">
              <a:buNone/>
            </a:pPr>
            <a:endParaRPr lang="en-US" dirty="0" smtClean="0"/>
          </a:p>
          <a:p>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10</a:t>
            </a:fld>
            <a:endParaRPr lang="en-US" dirty="0"/>
          </a:p>
        </p:txBody>
      </p:sp>
    </p:spTree>
    <p:extLst>
      <p:ext uri="{BB962C8B-B14F-4D97-AF65-F5344CB8AC3E}">
        <p14:creationId xmlns:p14="http://schemas.microsoft.com/office/powerpoint/2010/main" val="179351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CSLFRF - Timeline</a:t>
            </a:r>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11</a:t>
            </a:fld>
            <a:endParaRPr lang="en-US" dirty="0"/>
          </a:p>
        </p:txBody>
      </p:sp>
      <p:graphicFrame>
        <p:nvGraphicFramePr>
          <p:cNvPr id="5" name="Diagram 4"/>
          <p:cNvGraphicFramePr/>
          <p:nvPr>
            <p:extLst>
              <p:ext uri="{D42A27DB-BD31-4B8C-83A1-F6EECF244321}">
                <p14:modId xmlns:p14="http://schemas.microsoft.com/office/powerpoint/2010/main" val="3623488503"/>
              </p:ext>
            </p:extLst>
          </p:nvPr>
        </p:nvGraphicFramePr>
        <p:xfrm>
          <a:off x="2662178" y="1575051"/>
          <a:ext cx="7789761" cy="4831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442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CSLFRF – Revenue Replacement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Revenue Loss:</a:t>
            </a:r>
          </a:p>
          <a:p>
            <a:r>
              <a:rPr lang="en-US" dirty="0" smtClean="0"/>
              <a:t>Not an eligible use; instead, recipients calculate based on formula to determine the limit for the amount of CSLFRF funds that can be used for the “provision of government services”.</a:t>
            </a:r>
          </a:p>
          <a:p>
            <a:r>
              <a:rPr lang="en-US" dirty="0" smtClean="0"/>
              <a:t>Revenue replacement calculations for expenditures covered under Treasury’s Interim Final Rule are not subject to audit for FY21</a:t>
            </a:r>
          </a:p>
          <a:p>
            <a:r>
              <a:rPr lang="en-US" dirty="0" smtClean="0"/>
              <a:t>SEFA reporting for this program is NOT the result of the revenue loss calculation, but rather aggregate expenditures for all four eligible use categories</a:t>
            </a:r>
            <a:endParaRPr lang="en-US" dirty="0"/>
          </a:p>
          <a:p>
            <a:pPr marL="0" indent="0">
              <a:buNone/>
            </a:pPr>
            <a:endParaRPr lang="en-US" dirty="0" smtClean="0"/>
          </a:p>
          <a:p>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12</a:t>
            </a:fld>
            <a:endParaRPr lang="en-US" dirty="0"/>
          </a:p>
        </p:txBody>
      </p:sp>
    </p:spTree>
    <p:extLst>
      <p:ext uri="{BB962C8B-B14F-4D97-AF65-F5344CB8AC3E}">
        <p14:creationId xmlns:p14="http://schemas.microsoft.com/office/powerpoint/2010/main" val="18710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CSLFRF – </a:t>
            </a:r>
            <a:r>
              <a:rPr lang="en-US" dirty="0" smtClean="0"/>
              <a:t>Resources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following resources are available from the Treasury:</a:t>
            </a:r>
          </a:p>
          <a:p>
            <a:pPr marL="0" indent="0">
              <a:buNone/>
            </a:pPr>
            <a:r>
              <a:rPr lang="en-US" sz="2400" dirty="0" smtClean="0">
                <a:hlinkClick r:id="rId3"/>
              </a:rPr>
              <a:t>https</a:t>
            </a:r>
            <a:r>
              <a:rPr lang="en-US" sz="2400" dirty="0">
                <a:hlinkClick r:id="rId3"/>
              </a:rPr>
              <a:t>://</a:t>
            </a:r>
            <a:r>
              <a:rPr lang="en-US" sz="2400" dirty="0" smtClean="0">
                <a:hlinkClick r:id="rId3"/>
              </a:rPr>
              <a:t>home.treasury.gov/policy-issues/coronavirus/assistance-for-state-local-and-tribal-governments/state-and-local-fiscal-recovery-funds</a:t>
            </a:r>
            <a:endParaRPr lang="en-US" sz="2400" dirty="0" smtClean="0"/>
          </a:p>
          <a:p>
            <a:pPr marL="0" indent="0">
              <a:buNone/>
            </a:pPr>
            <a:endParaRPr lang="en-US" dirty="0" smtClean="0"/>
          </a:p>
          <a:p>
            <a:r>
              <a:rPr lang="en-US" dirty="0" smtClean="0"/>
              <a:t>Interim Final Rule – May 2021</a:t>
            </a:r>
          </a:p>
          <a:p>
            <a:r>
              <a:rPr lang="en-US" dirty="0" smtClean="0"/>
              <a:t>Interim Final Rule FAQs</a:t>
            </a:r>
          </a:p>
          <a:p>
            <a:r>
              <a:rPr lang="en-US" dirty="0" smtClean="0"/>
              <a:t>Compliance and Reporting Guidance – Nov 15, 2021</a:t>
            </a:r>
          </a:p>
          <a:p>
            <a:r>
              <a:rPr lang="en-US" dirty="0" smtClean="0"/>
              <a:t>Final Rule – Released January 6, 2022</a:t>
            </a:r>
          </a:p>
          <a:p>
            <a:pPr lvl="1"/>
            <a:r>
              <a:rPr lang="en-US" dirty="0" smtClean="0"/>
              <a:t>Effective April1, 2022</a:t>
            </a:r>
            <a:endParaRPr lang="en-US" dirty="0"/>
          </a:p>
          <a:p>
            <a:pPr marL="0" indent="0">
              <a:buNone/>
            </a:pPr>
            <a:endParaRPr lang="en-US" dirty="0" smtClean="0"/>
          </a:p>
          <a:p>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13</a:t>
            </a:fld>
            <a:endParaRPr lang="en-US" dirty="0"/>
          </a:p>
        </p:txBody>
      </p:sp>
    </p:spTree>
    <p:extLst>
      <p:ext uri="{BB962C8B-B14F-4D97-AF65-F5344CB8AC3E}">
        <p14:creationId xmlns:p14="http://schemas.microsoft.com/office/powerpoint/2010/main" val="951730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Changes between the Interim Final Rule and Final Rule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Broader flexibility and greater simplicity</a:t>
            </a:r>
          </a:p>
          <a:p>
            <a:r>
              <a:rPr lang="en-US" dirty="0" smtClean="0"/>
              <a:t>Offers </a:t>
            </a:r>
            <a:r>
              <a:rPr lang="en-US" dirty="0"/>
              <a:t>a standard allowance for revenue loss of $</a:t>
            </a:r>
            <a:r>
              <a:rPr lang="en-US" dirty="0" smtClean="0"/>
              <a:t>10M, </a:t>
            </a:r>
            <a:r>
              <a:rPr lang="en-US" dirty="0"/>
              <a:t>allowing recipients to </a:t>
            </a:r>
            <a:r>
              <a:rPr lang="en-US" dirty="0" smtClean="0"/>
              <a:t>select between </a:t>
            </a:r>
            <a:r>
              <a:rPr lang="en-US" dirty="0"/>
              <a:t>a standard amount of revenue loss or complete a full revenue loss calculation</a:t>
            </a:r>
            <a:r>
              <a:rPr lang="en-US" dirty="0" smtClean="0"/>
              <a:t>.</a:t>
            </a:r>
          </a:p>
          <a:p>
            <a:r>
              <a:rPr lang="en-US" dirty="0"/>
              <a:t>C</a:t>
            </a:r>
            <a:r>
              <a:rPr lang="en-US" dirty="0" smtClean="0"/>
              <a:t>larifies </a:t>
            </a:r>
            <a:r>
              <a:rPr lang="en-US" dirty="0"/>
              <a:t>that recipients can use funds for </a:t>
            </a:r>
            <a:r>
              <a:rPr lang="en-US" dirty="0" smtClean="0"/>
              <a:t>capital expenditures such as </a:t>
            </a:r>
            <a:r>
              <a:rPr lang="en-US" dirty="0"/>
              <a:t>certain affordable housing, childcare facilities, schools, hospitals, and other </a:t>
            </a:r>
            <a:r>
              <a:rPr lang="en-US" dirty="0" smtClean="0"/>
              <a:t>projects consistent </a:t>
            </a:r>
            <a:r>
              <a:rPr lang="en-US" dirty="0"/>
              <a:t>with final rule requirements. </a:t>
            </a:r>
            <a:endParaRPr lang="en-US" dirty="0" smtClean="0"/>
          </a:p>
          <a:p>
            <a:r>
              <a:rPr lang="en-US" dirty="0" smtClean="0"/>
              <a:t>Provides more streamlined options to provide premium pay</a:t>
            </a:r>
          </a:p>
          <a:p>
            <a:r>
              <a:rPr lang="en-US" dirty="0" smtClean="0"/>
              <a:t>Significantly broadens eligible broadband infrastructure investments</a:t>
            </a:r>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14</a:t>
            </a:fld>
            <a:endParaRPr lang="en-US" dirty="0"/>
          </a:p>
        </p:txBody>
      </p:sp>
    </p:spTree>
    <p:extLst>
      <p:ext uri="{BB962C8B-B14F-4D97-AF65-F5344CB8AC3E}">
        <p14:creationId xmlns:p14="http://schemas.microsoft.com/office/powerpoint/2010/main" val="3260343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i="1" dirty="0" smtClean="0">
                <a:solidFill>
                  <a:schemeClr val="tx1">
                    <a:lumMod val="20000"/>
                    <a:lumOff val="80000"/>
                  </a:schemeClr>
                </a:solidFill>
                <a:effectLst>
                  <a:outerShdw blurRad="38100" dist="38100" dir="2700000" algn="tl">
                    <a:srgbClr val="000000">
                      <a:alpha val="43137"/>
                    </a:srgbClr>
                  </a:outerShdw>
                </a:effectLst>
              </a:rPr>
              <a:t>Impact on Single Audits</a:t>
            </a:r>
            <a:endParaRPr lang="en-US" sz="4800"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32553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OMB Compliance Supplement	</a:t>
            </a:r>
            <a:endParaRPr lang="en-US" dirty="0"/>
          </a:p>
        </p:txBody>
      </p:sp>
      <p:sp>
        <p:nvSpPr>
          <p:cNvPr id="5" name="Content Placeholder 4"/>
          <p:cNvSpPr>
            <a:spLocks noGrp="1"/>
          </p:cNvSpPr>
          <p:nvPr>
            <p:ph idx="1"/>
          </p:nvPr>
        </p:nvSpPr>
        <p:spPr>
          <a:xfrm>
            <a:off x="838200" y="1547445"/>
            <a:ext cx="7296751" cy="4712677"/>
          </a:xfrm>
        </p:spPr>
        <p:txBody>
          <a:bodyPr>
            <a:normAutofit/>
          </a:bodyPr>
          <a:lstStyle/>
          <a:p>
            <a:r>
              <a:rPr lang="en-US" dirty="0" smtClean="0"/>
              <a:t>Drives audit procedures related to the federal grants</a:t>
            </a:r>
          </a:p>
          <a:p>
            <a:r>
              <a:rPr lang="en-US" dirty="0" smtClean="0"/>
              <a:t>Publicly available resource </a:t>
            </a:r>
          </a:p>
          <a:p>
            <a:r>
              <a:rPr lang="en-US" dirty="0" smtClean="0"/>
              <a:t>Typically released between May – August for preliminary fieldwork</a:t>
            </a:r>
          </a:p>
          <a:p>
            <a:r>
              <a:rPr lang="en-US" dirty="0" smtClean="0"/>
              <a:t>2021 Compliance Supplement was released in August 2021</a:t>
            </a:r>
          </a:p>
          <a:p>
            <a:pPr marL="0" indent="0">
              <a:buNone/>
            </a:pPr>
            <a:endParaRPr lang="en-US" dirty="0"/>
          </a:p>
        </p:txBody>
      </p:sp>
      <p:pic>
        <p:nvPicPr>
          <p:cNvPr id="3" name="Picture 2"/>
          <p:cNvPicPr>
            <a:picLocks noChangeAspect="1"/>
          </p:cNvPicPr>
          <p:nvPr/>
        </p:nvPicPr>
        <p:blipFill>
          <a:blip r:embed="rId3"/>
          <a:stretch>
            <a:fillRect/>
          </a:stretch>
        </p:blipFill>
        <p:spPr>
          <a:xfrm>
            <a:off x="8134951" y="1657792"/>
            <a:ext cx="3452572" cy="3954063"/>
          </a:xfrm>
          <a:prstGeom prst="rect">
            <a:avLst/>
          </a:prstGeom>
          <a:ln>
            <a:solidFill>
              <a:schemeClr val="accent6"/>
            </a:solidFill>
          </a:ln>
        </p:spPr>
      </p:pic>
    </p:spTree>
    <p:extLst>
      <p:ext uri="{BB962C8B-B14F-4D97-AF65-F5344CB8AC3E}">
        <p14:creationId xmlns:p14="http://schemas.microsoft.com/office/powerpoint/2010/main" val="214461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Compliance Supplement Status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2021 Compliance Supplement</a:t>
            </a:r>
          </a:p>
          <a:p>
            <a:pPr marL="0" indent="0">
              <a:buNone/>
            </a:pPr>
            <a:r>
              <a:rPr lang="en-US" b="1" dirty="0"/>
              <a:t>	</a:t>
            </a:r>
            <a:r>
              <a:rPr lang="en-US" b="1" dirty="0" smtClean="0"/>
              <a:t>Issued </a:t>
            </a:r>
            <a:r>
              <a:rPr lang="en-US" b="1" dirty="0"/>
              <a:t>on </a:t>
            </a:r>
            <a:r>
              <a:rPr lang="en-US" b="1" dirty="0" smtClean="0"/>
              <a:t>August 12, 2021</a:t>
            </a:r>
            <a:endParaRPr lang="en-US" b="1" dirty="0"/>
          </a:p>
          <a:p>
            <a:pPr marL="0" indent="0">
              <a:buNone/>
            </a:pPr>
            <a:endParaRPr lang="en-US" dirty="0"/>
          </a:p>
          <a:p>
            <a:pPr marL="0" indent="0">
              <a:buNone/>
            </a:pPr>
            <a:r>
              <a:rPr lang="en-US" b="1" dirty="0" smtClean="0"/>
              <a:t>Addendum #1 </a:t>
            </a:r>
          </a:p>
          <a:p>
            <a:pPr marL="0" indent="0">
              <a:buNone/>
            </a:pPr>
            <a:r>
              <a:rPr lang="en-US" b="1" dirty="0"/>
              <a:t>	</a:t>
            </a:r>
            <a:r>
              <a:rPr lang="en-US" b="1" dirty="0" smtClean="0"/>
              <a:t>Issued on December 3, 2021</a:t>
            </a:r>
          </a:p>
          <a:p>
            <a:pPr lvl="3"/>
            <a:r>
              <a:rPr lang="en-US" dirty="0" smtClean="0"/>
              <a:t>Added/Updated 2 programs to the Supplement </a:t>
            </a:r>
          </a:p>
          <a:p>
            <a:pPr lvl="3"/>
            <a:r>
              <a:rPr lang="en-US" dirty="0" smtClean="0"/>
              <a:t>New program was Coronavirus State and Local Fiscal Recovery Funds</a:t>
            </a:r>
          </a:p>
          <a:p>
            <a:pPr marL="0" indent="0">
              <a:buNone/>
            </a:pPr>
            <a:endParaRPr lang="en-US" dirty="0"/>
          </a:p>
          <a:p>
            <a:pPr marL="0" indent="0">
              <a:buNone/>
            </a:pPr>
            <a:endParaRPr lang="en-US" dirty="0" smtClean="0"/>
          </a:p>
          <a:p>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17</a:t>
            </a:fld>
            <a:endParaRPr lang="en-US" dirty="0"/>
          </a:p>
        </p:txBody>
      </p:sp>
    </p:spTree>
    <p:extLst>
      <p:ext uri="{BB962C8B-B14F-4D97-AF65-F5344CB8AC3E}">
        <p14:creationId xmlns:p14="http://schemas.microsoft.com/office/powerpoint/2010/main" val="70907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Compliance Supplement Status</a:t>
            </a:r>
            <a:endParaRPr lang="en-US" dirty="0"/>
          </a:p>
        </p:txBody>
      </p:sp>
      <p:sp>
        <p:nvSpPr>
          <p:cNvPr id="3" name="Content Placeholder 2"/>
          <p:cNvSpPr>
            <a:spLocks noGrp="1"/>
          </p:cNvSpPr>
          <p:nvPr>
            <p:ph idx="1"/>
          </p:nvPr>
        </p:nvSpPr>
        <p:spPr/>
        <p:txBody>
          <a:bodyPr/>
          <a:lstStyle/>
          <a:p>
            <a:pPr marL="0" indent="0">
              <a:buNone/>
            </a:pPr>
            <a:r>
              <a:rPr lang="en-US" dirty="0" smtClean="0"/>
              <a:t>Addendum #2 – Expected Issuance January 2022</a:t>
            </a:r>
          </a:p>
          <a:p>
            <a:r>
              <a:rPr lang="en-US" dirty="0" smtClean="0"/>
              <a:t>Programs expected to be included in Addendum #2</a:t>
            </a:r>
          </a:p>
          <a:p>
            <a:pPr marL="0" indent="0">
              <a:buNone/>
            </a:pPr>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1533455" y="2661919"/>
            <a:ext cx="8448745" cy="3765328"/>
          </a:xfrm>
          <a:prstGeom prst="rect">
            <a:avLst/>
          </a:prstGeom>
        </p:spPr>
      </p:pic>
    </p:spTree>
    <p:extLst>
      <p:ext uri="{BB962C8B-B14F-4D97-AF65-F5344CB8AC3E}">
        <p14:creationId xmlns:p14="http://schemas.microsoft.com/office/powerpoint/2010/main" val="3415624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2022 Compliance Supplement Status</a:t>
            </a:r>
            <a:endParaRPr lang="en-US" dirty="0"/>
          </a:p>
        </p:txBody>
      </p:sp>
      <p:sp>
        <p:nvSpPr>
          <p:cNvPr id="3" name="Content Placeholder 2"/>
          <p:cNvSpPr>
            <a:spLocks noGrp="1"/>
          </p:cNvSpPr>
          <p:nvPr>
            <p:ph idx="1"/>
          </p:nvPr>
        </p:nvSpPr>
        <p:spPr/>
        <p:txBody>
          <a:bodyPr/>
          <a:lstStyle/>
          <a:p>
            <a:r>
              <a:rPr lang="en-US" dirty="0" smtClean="0"/>
              <a:t>Striving for issuance by 4/30/2022</a:t>
            </a:r>
          </a:p>
          <a:p>
            <a:r>
              <a:rPr lang="en-US" dirty="0" smtClean="0"/>
              <a:t>The AICPA’s Governmental Audit Quality Center has already begun reviewing draft programs.</a:t>
            </a:r>
          </a:p>
          <a:p>
            <a:pPr lvl="1"/>
            <a:r>
              <a:rPr lang="en-US" dirty="0" smtClean="0"/>
              <a:t>At least 4 new programs and approximately 35 existing programs with significant change expected</a:t>
            </a:r>
          </a:p>
          <a:p>
            <a:pPr lvl="1"/>
            <a:endParaRPr lang="en-US" dirty="0"/>
          </a:p>
          <a:p>
            <a:pPr marL="457200" lvl="1" indent="0">
              <a:buNone/>
            </a:pPr>
            <a:r>
              <a:rPr lang="en-US" i="1" dirty="0" smtClean="0"/>
              <a:t>An addendum may be needed for the 2022 Supplement  due to new programs established by the Infrastructure Investment and Jobs Act.</a:t>
            </a:r>
          </a:p>
          <a:p>
            <a:pPr marL="0" indent="0">
              <a:buNone/>
            </a:pPr>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19</a:t>
            </a:fld>
            <a:endParaRPr lang="en-US" dirty="0"/>
          </a:p>
        </p:txBody>
      </p:sp>
    </p:spTree>
    <p:extLst>
      <p:ext uri="{BB962C8B-B14F-4D97-AF65-F5344CB8AC3E}">
        <p14:creationId xmlns:p14="http://schemas.microsoft.com/office/powerpoint/2010/main" val="3123558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will cover today	</a:t>
            </a:r>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2</a:t>
            </a:fld>
            <a:endParaRPr lang="en-US" dirty="0"/>
          </a:p>
        </p:txBody>
      </p:sp>
      <p:graphicFrame>
        <p:nvGraphicFramePr>
          <p:cNvPr id="5" name="Diagram 4"/>
          <p:cNvGraphicFramePr/>
          <p:nvPr>
            <p:extLst>
              <p:ext uri="{D42A27DB-BD31-4B8C-83A1-F6EECF244321}">
                <p14:modId xmlns:p14="http://schemas.microsoft.com/office/powerpoint/2010/main" val="2844975417"/>
              </p:ext>
            </p:extLst>
          </p:nvPr>
        </p:nvGraphicFramePr>
        <p:xfrm>
          <a:off x="838200" y="1209313"/>
          <a:ext cx="7652657" cy="500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442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Risk Program Guidance</a:t>
            </a:r>
            <a:endParaRPr lang="en-US" dirty="0"/>
          </a:p>
        </p:txBody>
      </p:sp>
      <p:sp>
        <p:nvSpPr>
          <p:cNvPr id="3" name="Content Placeholder 2"/>
          <p:cNvSpPr>
            <a:spLocks noGrp="1"/>
          </p:cNvSpPr>
          <p:nvPr>
            <p:ph idx="1"/>
          </p:nvPr>
        </p:nvSpPr>
        <p:spPr>
          <a:xfrm>
            <a:off x="838200" y="1547446"/>
            <a:ext cx="10515600" cy="1421726"/>
          </a:xfrm>
        </p:spPr>
        <p:txBody>
          <a:bodyPr>
            <a:normAutofit fontScale="77500" lnSpcReduction="20000"/>
          </a:bodyPr>
          <a:lstStyle/>
          <a:p>
            <a:pPr>
              <a:buFont typeface="Wingdings" panose="05000000000000000000" pitchFamily="2" charset="2"/>
              <a:buChar char="ü"/>
            </a:pPr>
            <a:r>
              <a:rPr lang="en-US" dirty="0" smtClean="0"/>
              <a:t>All </a:t>
            </a:r>
            <a:r>
              <a:rPr lang="en-US" b="1" dirty="0" smtClean="0"/>
              <a:t>new</a:t>
            </a:r>
            <a:r>
              <a:rPr lang="en-US" dirty="0" smtClean="0"/>
              <a:t> ARPA programs are considered “higher risk”</a:t>
            </a:r>
          </a:p>
          <a:p>
            <a:pPr marL="0" indent="0">
              <a:buNone/>
            </a:pPr>
            <a:endParaRPr lang="en-US" dirty="0" smtClean="0"/>
          </a:p>
          <a:p>
            <a:pPr>
              <a:buFont typeface="Wingdings" panose="05000000000000000000" pitchFamily="2" charset="2"/>
              <a:buChar char="ü"/>
            </a:pPr>
            <a:r>
              <a:rPr lang="en-US" dirty="0" smtClean="0"/>
              <a:t>In addition, several programs are also required to be considered high risk according to the 2021 compliance supplement.</a:t>
            </a:r>
            <a:endParaRPr lang="en-US" dirty="0"/>
          </a:p>
          <a:p>
            <a:pPr marL="0" indent="0">
              <a:buNone/>
            </a:pPr>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20</a:t>
            </a:fld>
            <a:endParaRPr lang="en-US" dirty="0"/>
          </a:p>
        </p:txBody>
      </p:sp>
      <p:pic>
        <p:nvPicPr>
          <p:cNvPr id="8" name="Picture 7"/>
          <p:cNvPicPr>
            <a:picLocks noChangeAspect="1"/>
          </p:cNvPicPr>
          <p:nvPr/>
        </p:nvPicPr>
        <p:blipFill>
          <a:blip r:embed="rId3"/>
          <a:stretch>
            <a:fillRect/>
          </a:stretch>
        </p:blipFill>
        <p:spPr>
          <a:xfrm>
            <a:off x="1293599" y="2969172"/>
            <a:ext cx="10024512" cy="3026546"/>
          </a:xfrm>
          <a:prstGeom prst="rect">
            <a:avLst/>
          </a:prstGeom>
        </p:spPr>
      </p:pic>
      <p:sp>
        <p:nvSpPr>
          <p:cNvPr id="5" name="TextBox 4"/>
          <p:cNvSpPr txBox="1"/>
          <p:nvPr/>
        </p:nvSpPr>
        <p:spPr>
          <a:xfrm>
            <a:off x="477455" y="6007293"/>
            <a:ext cx="10840656" cy="369332"/>
          </a:xfrm>
          <a:prstGeom prst="rect">
            <a:avLst/>
          </a:prstGeom>
          <a:noFill/>
        </p:spPr>
        <p:txBody>
          <a:bodyPr wrap="square" rtlCol="0">
            <a:spAutoFit/>
          </a:bodyPr>
          <a:lstStyle/>
          <a:p>
            <a:pPr algn="ctr"/>
            <a:r>
              <a:rPr lang="en-US" b="1" dirty="0" smtClean="0">
                <a:solidFill>
                  <a:srgbClr val="FF0000"/>
                </a:solidFill>
              </a:rPr>
              <a:t>RESULT:  </a:t>
            </a:r>
            <a:r>
              <a:rPr lang="en-US" dirty="0" smtClean="0">
                <a:solidFill>
                  <a:schemeClr val="accent6"/>
                </a:solidFill>
              </a:rPr>
              <a:t>Auditors may need to audit more major federal programs than normal.</a:t>
            </a:r>
            <a:endParaRPr lang="en-US" dirty="0">
              <a:solidFill>
                <a:schemeClr val="accent6"/>
              </a:solidFill>
            </a:endParaRPr>
          </a:p>
        </p:txBody>
      </p:sp>
    </p:spTree>
    <p:extLst>
      <p:ext uri="{BB962C8B-B14F-4D97-AF65-F5344CB8AC3E}">
        <p14:creationId xmlns:p14="http://schemas.microsoft.com/office/powerpoint/2010/main" val="3272007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COVID Implications on Single Audits		</a:t>
            </a:r>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21</a:t>
            </a:fld>
            <a:endParaRPr lang="en-US" dirty="0"/>
          </a:p>
        </p:txBody>
      </p:sp>
      <p:sp>
        <p:nvSpPr>
          <p:cNvPr id="3" name="Content Placeholder 2"/>
          <p:cNvSpPr>
            <a:spLocks noGrp="1"/>
          </p:cNvSpPr>
          <p:nvPr>
            <p:ph idx="1"/>
          </p:nvPr>
        </p:nvSpPr>
        <p:spPr/>
        <p:txBody>
          <a:bodyPr>
            <a:normAutofit lnSpcReduction="10000"/>
          </a:bodyPr>
          <a:lstStyle/>
          <a:p>
            <a:pPr>
              <a:lnSpc>
                <a:spcPct val="100000"/>
              </a:lnSpc>
              <a:spcBef>
                <a:spcPts val="0"/>
              </a:spcBef>
              <a:defRPr/>
            </a:pPr>
            <a:r>
              <a:rPr lang="en-US" dirty="0"/>
              <a:t>Type A threshold may be higher than $</a:t>
            </a:r>
            <a:r>
              <a:rPr lang="en-US" dirty="0" smtClean="0"/>
              <a:t>750,000 for first time</a:t>
            </a:r>
          </a:p>
          <a:p>
            <a:pPr>
              <a:lnSpc>
                <a:spcPct val="100000"/>
              </a:lnSpc>
              <a:spcBef>
                <a:spcPts val="0"/>
              </a:spcBef>
              <a:defRPr/>
            </a:pPr>
            <a:r>
              <a:rPr lang="en-US" dirty="0" smtClean="0"/>
              <a:t>Programs </a:t>
            </a:r>
            <a:r>
              <a:rPr lang="en-US" dirty="0"/>
              <a:t>with expenditures may not be included in the initial supplement.  </a:t>
            </a:r>
          </a:p>
          <a:p>
            <a:pPr>
              <a:lnSpc>
                <a:spcPct val="100000"/>
              </a:lnSpc>
              <a:spcBef>
                <a:spcPts val="0"/>
              </a:spcBef>
              <a:defRPr/>
            </a:pPr>
            <a:r>
              <a:rPr lang="en-US" dirty="0" smtClean="0"/>
              <a:t>Work </a:t>
            </a:r>
            <a:r>
              <a:rPr lang="en-US" dirty="0"/>
              <a:t>that was previously done as </a:t>
            </a:r>
            <a:r>
              <a:rPr lang="en-US" dirty="0" smtClean="0"/>
              <a:t>summer </a:t>
            </a:r>
            <a:r>
              <a:rPr lang="en-US" dirty="0"/>
              <a:t>work could be pushed </a:t>
            </a:r>
            <a:r>
              <a:rPr lang="en-US" dirty="0" smtClean="0"/>
              <a:t>back.  </a:t>
            </a:r>
            <a:r>
              <a:rPr lang="en-US" dirty="0"/>
              <a:t>March 31 filings could be delayed due to backlog of work.</a:t>
            </a:r>
          </a:p>
          <a:p>
            <a:pPr>
              <a:lnSpc>
                <a:spcPct val="100000"/>
              </a:lnSpc>
              <a:spcBef>
                <a:spcPts val="0"/>
              </a:spcBef>
              <a:defRPr/>
            </a:pPr>
            <a:r>
              <a:rPr lang="en-US" dirty="0"/>
              <a:t>Some entities may be issuing financial statements separately from the Single Audit resulting in dual dated reports</a:t>
            </a:r>
            <a:r>
              <a:rPr lang="en-US" dirty="0" smtClean="0"/>
              <a:t>.</a:t>
            </a:r>
            <a:endParaRPr lang="en-US" dirty="0"/>
          </a:p>
        </p:txBody>
      </p:sp>
    </p:spTree>
    <p:extLst>
      <p:ext uri="{BB962C8B-B14F-4D97-AF65-F5344CB8AC3E}">
        <p14:creationId xmlns:p14="http://schemas.microsoft.com/office/powerpoint/2010/main" val="2355992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Audit Extensions	</a:t>
            </a:r>
            <a:endParaRPr lang="en-US" dirty="0"/>
          </a:p>
        </p:txBody>
      </p:sp>
      <p:sp>
        <p:nvSpPr>
          <p:cNvPr id="5" name="Content Placeholder 4"/>
          <p:cNvSpPr>
            <a:spLocks noGrp="1"/>
          </p:cNvSpPr>
          <p:nvPr>
            <p:ph idx="1"/>
          </p:nvPr>
        </p:nvSpPr>
        <p:spPr/>
        <p:txBody>
          <a:bodyPr/>
          <a:lstStyle/>
          <a:p>
            <a:pPr marL="0" indent="0">
              <a:buNone/>
            </a:pPr>
            <a:r>
              <a:rPr lang="en-US" dirty="0" smtClean="0"/>
              <a:t>OMB Memorandum M-21-20 (March 19, 2021) allows recipients/</a:t>
            </a:r>
            <a:r>
              <a:rPr lang="en-US" dirty="0" smtClean="0"/>
              <a:t>subrecipients</a:t>
            </a:r>
            <a:r>
              <a:rPr lang="en-US" dirty="0" smtClean="0"/>
              <a:t> a 6-month extension</a:t>
            </a:r>
          </a:p>
          <a:p>
            <a:pPr lvl="1"/>
            <a:r>
              <a:rPr lang="en-US" dirty="0" smtClean="0"/>
              <a:t>Applicable for fiscal year ends through June 30, 2021</a:t>
            </a:r>
          </a:p>
          <a:p>
            <a:pPr lvl="1"/>
            <a:r>
              <a:rPr lang="en-US" dirty="0" smtClean="0"/>
              <a:t>Still can be considered low-risk auditee</a:t>
            </a:r>
          </a:p>
          <a:p>
            <a:pPr lvl="1"/>
            <a:r>
              <a:rPr lang="en-US" dirty="0" smtClean="0"/>
              <a:t>No further action by awarding agencies is required to enact this extension</a:t>
            </a:r>
          </a:p>
          <a:p>
            <a:pPr lvl="1"/>
            <a:r>
              <a:rPr lang="en-US" dirty="0" smtClean="0"/>
              <a:t>Recipients/</a:t>
            </a:r>
            <a:r>
              <a:rPr lang="en-US" dirty="0" smtClean="0"/>
              <a:t>subrecipients</a:t>
            </a:r>
            <a:r>
              <a:rPr lang="en-US" dirty="0" smtClean="0"/>
              <a:t> not required to seek approval</a:t>
            </a:r>
          </a:p>
          <a:p>
            <a:pPr lvl="1"/>
            <a:r>
              <a:rPr lang="en-US" dirty="0" smtClean="0"/>
              <a:t>Recipients/</a:t>
            </a:r>
            <a:r>
              <a:rPr lang="en-US" dirty="0" smtClean="0"/>
              <a:t>subrecipients</a:t>
            </a:r>
            <a:r>
              <a:rPr lang="en-US" dirty="0" smtClean="0"/>
              <a:t> should maintain documentation of the reason for the delayed filing.</a:t>
            </a:r>
          </a:p>
          <a:p>
            <a:pPr marL="457200" lvl="1" indent="0">
              <a:buNone/>
            </a:pPr>
            <a:endParaRPr lang="en-US" dirty="0" smtClean="0"/>
          </a:p>
        </p:txBody>
      </p:sp>
      <p:sp>
        <p:nvSpPr>
          <p:cNvPr id="7" name="Rectangle 6"/>
          <p:cNvSpPr/>
          <p:nvPr/>
        </p:nvSpPr>
        <p:spPr>
          <a:xfrm>
            <a:off x="8955313" y="195422"/>
            <a:ext cx="2732315" cy="1131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smtClean="0"/>
              <a:t>Not</a:t>
            </a:r>
            <a:r>
              <a:rPr lang="en-US" sz="2400" dirty="0" smtClean="0"/>
              <a:t> linked to receipt of COVID funding </a:t>
            </a:r>
            <a:endParaRPr lang="en-US" sz="2400" dirty="0"/>
          </a:p>
        </p:txBody>
      </p:sp>
    </p:spTree>
    <p:extLst>
      <p:ext uri="{BB962C8B-B14F-4D97-AF65-F5344CB8AC3E}">
        <p14:creationId xmlns:p14="http://schemas.microsoft.com/office/powerpoint/2010/main" val="2482660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800" i="1" dirty="0" smtClean="0">
                <a:solidFill>
                  <a:schemeClr val="tx1">
                    <a:lumMod val="20000"/>
                    <a:lumOff val="80000"/>
                  </a:schemeClr>
                </a:solidFill>
                <a:effectLst>
                  <a:outerShdw blurRad="38100" dist="38100" dir="2700000" algn="tl">
                    <a:srgbClr val="000000">
                      <a:alpha val="43137"/>
                    </a:srgbClr>
                  </a:outerShdw>
                </a:effectLst>
              </a:rPr>
              <a:t>Impact on Compliance and Accuracy of SEFA</a:t>
            </a:r>
            <a:endParaRPr lang="en-US" sz="4800"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51406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Reporting Requirement	</a:t>
            </a:r>
            <a:endParaRPr lang="en-US" dirty="0"/>
          </a:p>
        </p:txBody>
      </p:sp>
      <p:sp>
        <p:nvSpPr>
          <p:cNvPr id="3" name="Content Placeholder 2"/>
          <p:cNvSpPr>
            <a:spLocks noGrp="1"/>
          </p:cNvSpPr>
          <p:nvPr>
            <p:ph idx="1"/>
          </p:nvPr>
        </p:nvSpPr>
        <p:spPr/>
        <p:txBody>
          <a:bodyPr/>
          <a:lstStyle/>
          <a:p>
            <a:r>
              <a:rPr lang="en-US" dirty="0" smtClean="0"/>
              <a:t>FY 20 a new reporting requirement is being added that will need to be tested for all COVID-19 programs in the addendum.</a:t>
            </a:r>
          </a:p>
          <a:p>
            <a:pPr lvl="1"/>
            <a:r>
              <a:rPr lang="en-US" dirty="0" smtClean="0"/>
              <a:t>This will be extended to ALL programs for audits of fiscal years ending after 9/30/20, regardless of COVID monies.</a:t>
            </a:r>
          </a:p>
          <a:p>
            <a:pPr lvl="1"/>
            <a:r>
              <a:rPr lang="en-US" dirty="0" smtClean="0"/>
              <a:t>All </a:t>
            </a:r>
            <a:r>
              <a:rPr lang="en-US" dirty="0" smtClean="0">
                <a:solidFill>
                  <a:srgbClr val="FF0000"/>
                </a:solidFill>
              </a:rPr>
              <a:t>Direct</a:t>
            </a:r>
            <a:r>
              <a:rPr lang="en-US" dirty="0" smtClean="0"/>
              <a:t> recipients who make first-tier </a:t>
            </a:r>
            <a:r>
              <a:rPr lang="en-US" dirty="0" smtClean="0"/>
              <a:t>subawards</a:t>
            </a:r>
            <a:r>
              <a:rPr lang="en-US" dirty="0" smtClean="0"/>
              <a:t> of $25,000 or more are to report the </a:t>
            </a:r>
            <a:r>
              <a:rPr lang="en-US" dirty="0" smtClean="0"/>
              <a:t>subaward</a:t>
            </a:r>
            <a:r>
              <a:rPr lang="en-US" dirty="0" smtClean="0"/>
              <a:t> data through the FFATA </a:t>
            </a:r>
            <a:r>
              <a:rPr lang="en-US" dirty="0" smtClean="0"/>
              <a:t>Subaward</a:t>
            </a:r>
            <a:r>
              <a:rPr lang="en-US" dirty="0" smtClean="0"/>
              <a:t> Reporting Systems (also referred to as FSRS) available at USASpending.gov as the publicly available Web site for viewing this information (</a:t>
            </a:r>
            <a:r>
              <a:rPr lang="en-US" dirty="0" smtClean="0">
                <a:hlinkClick r:id="rId3"/>
              </a:rPr>
              <a:t>https://www.usaspending.gov/search</a:t>
            </a:r>
            <a:r>
              <a:rPr lang="en-US" dirty="0" smtClean="0"/>
              <a:t>)</a:t>
            </a:r>
          </a:p>
          <a:p>
            <a:pPr lvl="1"/>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24</a:t>
            </a:fld>
            <a:endParaRPr lang="en-US" dirty="0"/>
          </a:p>
        </p:txBody>
      </p:sp>
    </p:spTree>
    <p:extLst>
      <p:ext uri="{BB962C8B-B14F-4D97-AF65-F5344CB8AC3E}">
        <p14:creationId xmlns:p14="http://schemas.microsoft.com/office/powerpoint/2010/main" val="2231272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Subrecipient</a:t>
            </a:r>
            <a:r>
              <a:rPr lang="en-US" dirty="0" smtClean="0"/>
              <a:t> Monitoring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4635584"/>
              </p:ext>
            </p:extLst>
          </p:nvPr>
        </p:nvGraphicFramePr>
        <p:xfrm>
          <a:off x="124691" y="1547445"/>
          <a:ext cx="11748654" cy="4712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392F93B5-351F-4848-A1D7-227DD99B4025}" type="slidenum">
              <a:rPr lang="en-US" smtClean="0"/>
              <a:pPr/>
              <a:t>25</a:t>
            </a:fld>
            <a:endParaRPr lang="en-US" dirty="0"/>
          </a:p>
        </p:txBody>
      </p:sp>
    </p:spTree>
    <p:extLst>
      <p:ext uri="{BB962C8B-B14F-4D97-AF65-F5344CB8AC3E}">
        <p14:creationId xmlns:p14="http://schemas.microsoft.com/office/powerpoint/2010/main" val="2592322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0850"/>
            <a:ext cx="10515600" cy="646256"/>
          </a:xfrm>
        </p:spPr>
        <p:txBody>
          <a:bodyPr>
            <a:normAutofit fontScale="90000"/>
          </a:bodyPr>
          <a:lstStyle/>
          <a:p>
            <a:r>
              <a:rPr lang="en-US" dirty="0" smtClean="0"/>
              <a:t>Subrecipient</a:t>
            </a:r>
            <a:r>
              <a:rPr lang="en-US" dirty="0" smtClean="0"/>
              <a:t> Monitoring Requirements</a:t>
            </a:r>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26</a:t>
            </a:fld>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pass-through entity must:</a:t>
            </a:r>
          </a:p>
          <a:p>
            <a:r>
              <a:rPr lang="en-US" dirty="0" smtClean="0"/>
              <a:t>Identify the award and applicable requirements</a:t>
            </a:r>
          </a:p>
          <a:p>
            <a:pPr lvl="1"/>
            <a:r>
              <a:rPr lang="en-US" dirty="0" smtClean="0"/>
              <a:t>Clear identification of assistance listing number (formally CFDA No.) on the grant agreement helps the </a:t>
            </a:r>
            <a:r>
              <a:rPr lang="en-US" dirty="0" smtClean="0"/>
              <a:t>subrecipient</a:t>
            </a:r>
            <a:r>
              <a:rPr lang="en-US" dirty="0" smtClean="0"/>
              <a:t> clearly account for the grant award as federal and properly report expenditures on their SEFA</a:t>
            </a:r>
          </a:p>
          <a:p>
            <a:r>
              <a:rPr lang="en-US" dirty="0" smtClean="0"/>
              <a:t>Evaluate risk</a:t>
            </a:r>
          </a:p>
          <a:p>
            <a:pPr lvl="1"/>
            <a:r>
              <a:rPr lang="en-US" dirty="0" smtClean="0"/>
              <a:t>Prior experience with federal grants, results of previous audits, risks such as new personnel or new systems</a:t>
            </a:r>
            <a:endParaRPr lang="en-US" dirty="0"/>
          </a:p>
          <a:p>
            <a:r>
              <a:rPr lang="en-US" dirty="0" smtClean="0"/>
              <a:t>Monitor</a:t>
            </a:r>
          </a:p>
          <a:p>
            <a:pPr lvl="1"/>
            <a:r>
              <a:rPr lang="en-US" dirty="0" smtClean="0"/>
              <a:t>Review programmatic and financial reports required to pass-through entity</a:t>
            </a:r>
          </a:p>
          <a:p>
            <a:pPr lvl="1"/>
            <a:r>
              <a:rPr lang="en-US" dirty="0" smtClean="0"/>
              <a:t>Review results of </a:t>
            </a:r>
            <a:r>
              <a:rPr lang="en-US" dirty="0" smtClean="0"/>
              <a:t>subrecipient’s</a:t>
            </a:r>
            <a:r>
              <a:rPr lang="en-US" dirty="0" smtClean="0"/>
              <a:t> Single Audit if applicable</a:t>
            </a:r>
          </a:p>
        </p:txBody>
      </p:sp>
    </p:spTree>
    <p:extLst>
      <p:ext uri="{BB962C8B-B14F-4D97-AF65-F5344CB8AC3E}">
        <p14:creationId xmlns:p14="http://schemas.microsoft.com/office/powerpoint/2010/main" val="1807709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0850"/>
            <a:ext cx="10515600" cy="646256"/>
          </a:xfrm>
        </p:spPr>
        <p:txBody>
          <a:bodyPr>
            <a:normAutofit fontScale="90000"/>
          </a:bodyPr>
          <a:lstStyle/>
          <a:p>
            <a:r>
              <a:rPr lang="en-US" dirty="0" smtClean="0"/>
              <a:t>SEFA – Timing Issues</a:t>
            </a:r>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27</a:t>
            </a:fld>
            <a:endParaRPr lang="en-US" dirty="0"/>
          </a:p>
        </p:txBody>
      </p:sp>
      <p:sp>
        <p:nvSpPr>
          <p:cNvPr id="3" name="Content Placeholder 2"/>
          <p:cNvSpPr>
            <a:spLocks noGrp="1"/>
          </p:cNvSpPr>
          <p:nvPr>
            <p:ph idx="1"/>
          </p:nvPr>
        </p:nvSpPr>
        <p:spPr/>
        <p:txBody>
          <a:bodyPr>
            <a:normAutofit/>
          </a:bodyPr>
          <a:lstStyle/>
          <a:p>
            <a:r>
              <a:rPr lang="en-US" dirty="0" smtClean="0"/>
              <a:t>Due to the nature in which funds were released, an auditee may have incurred costs </a:t>
            </a:r>
            <a:r>
              <a:rPr lang="en-US" i="1" dirty="0" smtClean="0"/>
              <a:t>prior to </a:t>
            </a:r>
            <a:r>
              <a:rPr lang="en-US" dirty="0" smtClean="0"/>
              <a:t>receiving an official grant award.</a:t>
            </a:r>
          </a:p>
          <a:p>
            <a:r>
              <a:rPr lang="en-US" dirty="0" smtClean="0"/>
              <a:t>This may result in expenditures reported on the SEFA in a subsequent year.</a:t>
            </a:r>
            <a:endParaRPr lang="en-US" dirty="0"/>
          </a:p>
          <a:p>
            <a:r>
              <a:rPr lang="en-US" dirty="0" smtClean="0"/>
              <a:t>AICPA – Governmental Audit Quality Center has released </a:t>
            </a:r>
            <a:r>
              <a:rPr lang="en-US" dirty="0" smtClean="0"/>
              <a:t>Nonauthoritative</a:t>
            </a:r>
            <a:r>
              <a:rPr lang="en-US" dirty="0" smtClean="0"/>
              <a:t> Guidance as a resource</a:t>
            </a:r>
          </a:p>
          <a:p>
            <a:pPr marL="914400" indent="-914400">
              <a:buNone/>
            </a:pPr>
            <a:r>
              <a:rPr lang="en-US" dirty="0"/>
              <a:t>	</a:t>
            </a:r>
            <a:r>
              <a:rPr lang="en-US" sz="2400" dirty="0">
                <a:hlinkClick r:id="rId3"/>
              </a:rPr>
              <a:t>https://www.aicpa.org/content/dam/aicpa/interestareas/governmentalauditquality/resources/singleaudit/downloadabledocuments/aicpa-gaqc-nonauthoritative-covid-19-scenarios.pdf</a:t>
            </a:r>
            <a:endParaRPr lang="en-US" sz="2400" dirty="0"/>
          </a:p>
        </p:txBody>
      </p:sp>
    </p:spTree>
    <p:extLst>
      <p:ext uri="{BB962C8B-B14F-4D97-AF65-F5344CB8AC3E}">
        <p14:creationId xmlns:p14="http://schemas.microsoft.com/office/powerpoint/2010/main" val="52123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0850"/>
            <a:ext cx="10515600" cy="646256"/>
          </a:xfrm>
        </p:spPr>
        <p:txBody>
          <a:bodyPr>
            <a:normAutofit fontScale="90000"/>
          </a:bodyPr>
          <a:lstStyle/>
          <a:p>
            <a:r>
              <a:rPr lang="en-US" dirty="0" smtClean="0"/>
              <a:t>Timing Example</a:t>
            </a:r>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28</a:t>
            </a:fld>
            <a:endParaRPr lang="en-US" dirty="0"/>
          </a:p>
        </p:txBody>
      </p:sp>
      <p:pic>
        <p:nvPicPr>
          <p:cNvPr id="5" name="Content Placeholder 4"/>
          <p:cNvPicPr>
            <a:picLocks noGrp="1" noChangeAspect="1"/>
          </p:cNvPicPr>
          <p:nvPr>
            <p:ph idx="1"/>
          </p:nvPr>
        </p:nvPicPr>
        <p:blipFill>
          <a:blip r:embed="rId3"/>
          <a:stretch>
            <a:fillRect/>
          </a:stretch>
        </p:blipFill>
        <p:spPr>
          <a:xfrm>
            <a:off x="1342664" y="1750771"/>
            <a:ext cx="9769762" cy="4187041"/>
          </a:xfrm>
          <a:prstGeom prst="rect">
            <a:avLst/>
          </a:prstGeom>
        </p:spPr>
      </p:pic>
    </p:spTree>
    <p:extLst>
      <p:ext uri="{BB962C8B-B14F-4D97-AF65-F5344CB8AC3E}">
        <p14:creationId xmlns:p14="http://schemas.microsoft.com/office/powerpoint/2010/main" val="2599166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Inaccuracies in SEFA to Avoid</a:t>
            </a:r>
            <a:endParaRPr lang="en-US" dirty="0"/>
          </a:p>
        </p:txBody>
      </p:sp>
      <p:sp>
        <p:nvSpPr>
          <p:cNvPr id="3" name="Content Placeholder 2"/>
          <p:cNvSpPr>
            <a:spLocks noGrp="1"/>
          </p:cNvSpPr>
          <p:nvPr>
            <p:ph idx="1"/>
          </p:nvPr>
        </p:nvSpPr>
        <p:spPr>
          <a:xfrm>
            <a:off x="838200" y="1547445"/>
            <a:ext cx="10898529" cy="4712677"/>
          </a:xfrm>
        </p:spPr>
        <p:txBody>
          <a:bodyPr/>
          <a:lstStyle/>
          <a:p>
            <a:r>
              <a:rPr lang="en-US" dirty="0" smtClean="0"/>
              <a:t>Incorrect Assistance Listing Numbers</a:t>
            </a:r>
            <a:endParaRPr lang="en-US" dirty="0"/>
          </a:p>
          <a:p>
            <a:r>
              <a:rPr lang="en-US" dirty="0" smtClean="0"/>
              <a:t>Underreporting of Grant Expenditures due to missing grants</a:t>
            </a:r>
          </a:p>
          <a:p>
            <a:r>
              <a:rPr lang="en-US" dirty="0" smtClean="0"/>
              <a:t>Underreporting of Grant Expenditures due to SEFA timing issues</a:t>
            </a:r>
            <a:endParaRPr lang="en-US" dirty="0" smtClean="0"/>
          </a:p>
          <a:p>
            <a:pPr marL="457200" lvl="1" indent="0">
              <a:buNone/>
            </a:pPr>
            <a:endParaRPr lang="en-US" dirty="0"/>
          </a:p>
          <a:p>
            <a:pPr lvl="1"/>
            <a:endParaRPr lang="en-US" dirty="0" smtClean="0"/>
          </a:p>
          <a:p>
            <a:pPr marL="914400" lvl="2" indent="0">
              <a:buNone/>
            </a:pPr>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29</a:t>
            </a:fld>
            <a:endParaRPr lang="en-US" dirty="0"/>
          </a:p>
        </p:txBody>
      </p:sp>
      <p:graphicFrame>
        <p:nvGraphicFramePr>
          <p:cNvPr id="5" name="Diagram 4"/>
          <p:cNvGraphicFramePr/>
          <p:nvPr>
            <p:extLst>
              <p:ext uri="{D42A27DB-BD31-4B8C-83A1-F6EECF244321}">
                <p14:modId xmlns:p14="http://schemas.microsoft.com/office/powerpoint/2010/main" val="3454113164"/>
              </p:ext>
            </p:extLst>
          </p:nvPr>
        </p:nvGraphicFramePr>
        <p:xfrm>
          <a:off x="2032000" y="4213185"/>
          <a:ext cx="8257894" cy="173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7696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COVID-19 Timeline</a:t>
            </a:r>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3</a:t>
            </a:fld>
            <a:endParaRPr lang="en-US" dirty="0"/>
          </a:p>
        </p:txBody>
      </p:sp>
      <p:graphicFrame>
        <p:nvGraphicFramePr>
          <p:cNvPr id="2" name="Diagram 1"/>
          <p:cNvGraphicFramePr/>
          <p:nvPr>
            <p:extLst>
              <p:ext uri="{D42A27DB-BD31-4B8C-83A1-F6EECF244321}">
                <p14:modId xmlns:p14="http://schemas.microsoft.com/office/powerpoint/2010/main" val="3248600038"/>
              </p:ext>
            </p:extLst>
          </p:nvPr>
        </p:nvGraphicFramePr>
        <p:xfrm>
          <a:off x="464128" y="1201044"/>
          <a:ext cx="11727872" cy="542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5744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Preparing an Accurate SEFA</a:t>
            </a:r>
            <a:endParaRPr lang="en-US" dirty="0"/>
          </a:p>
        </p:txBody>
      </p:sp>
      <p:sp>
        <p:nvSpPr>
          <p:cNvPr id="3" name="Content Placeholder 2"/>
          <p:cNvSpPr>
            <a:spLocks noGrp="1"/>
          </p:cNvSpPr>
          <p:nvPr>
            <p:ph idx="1"/>
          </p:nvPr>
        </p:nvSpPr>
        <p:spPr>
          <a:xfrm>
            <a:off x="838200" y="1547445"/>
            <a:ext cx="10898529" cy="4712677"/>
          </a:xfrm>
        </p:spPr>
        <p:txBody>
          <a:bodyPr/>
          <a:lstStyle/>
          <a:p>
            <a:r>
              <a:rPr lang="en-US" dirty="0" smtClean="0"/>
              <a:t>Important to get copies of all significant grant agreements in one central location to check for:</a:t>
            </a:r>
          </a:p>
          <a:p>
            <a:pPr lvl="1"/>
            <a:r>
              <a:rPr lang="en-US" dirty="0"/>
              <a:t>Federal vs. local determinations</a:t>
            </a:r>
          </a:p>
          <a:p>
            <a:pPr lvl="1"/>
            <a:r>
              <a:rPr lang="en-US" dirty="0"/>
              <a:t>Information needed to accurately report information on SEFA (Assistance Listing #, Grant award #, COVID</a:t>
            </a:r>
            <a:r>
              <a:rPr lang="en-US" dirty="0" smtClean="0"/>
              <a:t>?)</a:t>
            </a:r>
            <a:endParaRPr lang="en-US" dirty="0"/>
          </a:p>
          <a:p>
            <a:r>
              <a:rPr lang="en-US" dirty="0" smtClean="0"/>
              <a:t>Increased communication with departments receiving grants will be really important.</a:t>
            </a:r>
          </a:p>
          <a:p>
            <a:pPr marL="457200" lvl="1" indent="0">
              <a:buNone/>
            </a:pPr>
            <a:endParaRPr lang="en-US" dirty="0"/>
          </a:p>
          <a:p>
            <a:pPr lvl="1"/>
            <a:endParaRPr lang="en-US" dirty="0" smtClean="0"/>
          </a:p>
          <a:p>
            <a:pPr marL="914400" lvl="2" indent="0">
              <a:buNone/>
            </a:pPr>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30</a:t>
            </a:fld>
            <a:endParaRPr lang="en-US" dirty="0"/>
          </a:p>
        </p:txBody>
      </p:sp>
    </p:spTree>
    <p:extLst>
      <p:ext uri="{BB962C8B-B14F-4D97-AF65-F5344CB8AC3E}">
        <p14:creationId xmlns:p14="http://schemas.microsoft.com/office/powerpoint/2010/main" val="692643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COVID Grants on SEFA</a:t>
            </a:r>
            <a:endParaRPr lang="en-US" dirty="0"/>
          </a:p>
        </p:txBody>
      </p:sp>
      <p:sp>
        <p:nvSpPr>
          <p:cNvPr id="3" name="Content Placeholder 2"/>
          <p:cNvSpPr>
            <a:spLocks noGrp="1"/>
          </p:cNvSpPr>
          <p:nvPr>
            <p:ph idx="1"/>
          </p:nvPr>
        </p:nvSpPr>
        <p:spPr>
          <a:xfrm>
            <a:off x="838200" y="1547445"/>
            <a:ext cx="10736484" cy="4712677"/>
          </a:xfrm>
        </p:spPr>
        <p:txBody>
          <a:bodyPr/>
          <a:lstStyle/>
          <a:p>
            <a:pPr lvl="1"/>
            <a:r>
              <a:rPr lang="en-US" dirty="0" smtClean="0"/>
              <a:t>COVID grants are required to specifically identified as such on the SEFA:</a:t>
            </a:r>
          </a:p>
          <a:p>
            <a:pPr lvl="2"/>
            <a:r>
              <a:rPr lang="en-US" dirty="0" smtClean="0"/>
              <a:t>Must say “COVID-19” prior to the grant name in each instance.</a:t>
            </a:r>
          </a:p>
          <a:p>
            <a:pPr marL="914400" lvl="2" indent="0">
              <a:buNone/>
            </a:pPr>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2827341" y="2907311"/>
            <a:ext cx="7019935" cy="3493489"/>
          </a:xfrm>
          <a:prstGeom prst="rect">
            <a:avLst/>
          </a:prstGeom>
        </p:spPr>
      </p:pic>
    </p:spTree>
    <p:extLst>
      <p:ext uri="{BB962C8B-B14F-4D97-AF65-F5344CB8AC3E}">
        <p14:creationId xmlns:p14="http://schemas.microsoft.com/office/powerpoint/2010/main" val="2159384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 Preparing for the Fiscal Year 2022 Single Audit Early!</a:t>
            </a:r>
            <a:endParaRPr lang="en-US" dirty="0"/>
          </a:p>
        </p:txBody>
      </p:sp>
      <p:sp>
        <p:nvSpPr>
          <p:cNvPr id="3" name="Content Placeholder 2"/>
          <p:cNvSpPr>
            <a:spLocks noGrp="1"/>
          </p:cNvSpPr>
          <p:nvPr>
            <p:ph idx="1"/>
          </p:nvPr>
        </p:nvSpPr>
        <p:spPr>
          <a:xfrm>
            <a:off x="838200" y="1547445"/>
            <a:ext cx="10898529" cy="4712677"/>
          </a:xfrm>
        </p:spPr>
        <p:txBody>
          <a:bodyPr/>
          <a:lstStyle/>
          <a:p>
            <a:r>
              <a:rPr lang="en-US" dirty="0" smtClean="0"/>
              <a:t>Obtain copies of grant agreements</a:t>
            </a:r>
          </a:p>
          <a:p>
            <a:r>
              <a:rPr lang="en-US" dirty="0" smtClean="0"/>
              <a:t>Consider preparing an interim SEFA that gets updated monthly rather than waiting until year end</a:t>
            </a:r>
          </a:p>
          <a:p>
            <a:r>
              <a:rPr lang="en-US" dirty="0" smtClean="0"/>
              <a:t>Communicate with departments to find out what grants they are anticipating</a:t>
            </a:r>
            <a:endParaRPr lang="en-US" dirty="0" smtClean="0"/>
          </a:p>
          <a:p>
            <a:pPr marL="457200" lvl="1" indent="0">
              <a:buNone/>
            </a:pPr>
            <a:endParaRPr lang="en-US" dirty="0"/>
          </a:p>
          <a:p>
            <a:pPr lvl="1"/>
            <a:endParaRPr lang="en-US" dirty="0" smtClean="0"/>
          </a:p>
          <a:p>
            <a:pPr marL="914400" lvl="2" indent="0">
              <a:buNone/>
            </a:pPr>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32</a:t>
            </a:fld>
            <a:endParaRPr lang="en-US" dirty="0"/>
          </a:p>
        </p:txBody>
      </p:sp>
    </p:spTree>
    <p:extLst>
      <p:ext uri="{BB962C8B-B14F-4D97-AF65-F5344CB8AC3E}">
        <p14:creationId xmlns:p14="http://schemas.microsoft.com/office/powerpoint/2010/main" val="92100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325272"/>
            <a:ext cx="10515600" cy="2130133"/>
          </a:xfrm>
        </p:spPr>
        <p:txBody>
          <a:bodyPr>
            <a:normAutofit/>
          </a:bodyPr>
          <a:lstStyle/>
          <a:p>
            <a:r>
              <a:rPr lang="en-US" sz="4800" dirty="0" smtClean="0"/>
              <a:t>Contact Information:</a:t>
            </a:r>
            <a:endParaRPr lang="en-US" sz="4800" dirty="0"/>
          </a:p>
        </p:txBody>
      </p:sp>
      <p:sp>
        <p:nvSpPr>
          <p:cNvPr id="6" name="Text Placeholder 5"/>
          <p:cNvSpPr>
            <a:spLocks noGrp="1"/>
          </p:cNvSpPr>
          <p:nvPr>
            <p:ph type="body" idx="1"/>
          </p:nvPr>
        </p:nvSpPr>
        <p:spPr>
          <a:xfrm>
            <a:off x="831850" y="3655494"/>
            <a:ext cx="10515600" cy="1500187"/>
          </a:xfrm>
        </p:spPr>
        <p:txBody>
          <a:bodyPr/>
          <a:lstStyle/>
          <a:p>
            <a:r>
              <a:rPr lang="en-US" dirty="0" smtClean="0"/>
              <a:t>Jill A. Shaw, CPA</a:t>
            </a:r>
          </a:p>
          <a:p>
            <a:r>
              <a:rPr lang="en-US" dirty="0" smtClean="0"/>
              <a:t>623-237-7951</a:t>
            </a:r>
          </a:p>
          <a:p>
            <a:r>
              <a:rPr lang="en-US" dirty="0" err="1" smtClean="0"/>
              <a:t>jill.shaw@hm.cpa</a:t>
            </a:r>
            <a:endParaRPr lang="en-US" dirty="0" smtClean="0"/>
          </a:p>
          <a:p>
            <a:endParaRPr lang="en-US" dirty="0"/>
          </a:p>
        </p:txBody>
      </p:sp>
      <p:sp>
        <p:nvSpPr>
          <p:cNvPr id="4" name="Slide Number Placeholder 3"/>
          <p:cNvSpPr>
            <a:spLocks noGrp="1"/>
          </p:cNvSpPr>
          <p:nvPr>
            <p:ph type="sldNum" sz="quarter" idx="4294967295"/>
          </p:nvPr>
        </p:nvSpPr>
        <p:spPr>
          <a:xfrm>
            <a:off x="9448800" y="6400800"/>
            <a:ext cx="2743200" cy="454025"/>
          </a:xfrm>
        </p:spPr>
        <p:txBody>
          <a:bodyPr/>
          <a:lstStyle/>
          <a:p>
            <a:fld id="{392F93B5-351F-4848-A1D7-227DD99B4025}" type="slidenum">
              <a:rPr lang="en-US" smtClean="0"/>
              <a:pPr/>
              <a:t>33</a:t>
            </a:fld>
            <a:endParaRPr lang="en-US" dirty="0"/>
          </a:p>
        </p:txBody>
      </p:sp>
    </p:spTree>
    <p:extLst>
      <p:ext uri="{BB962C8B-B14F-4D97-AF65-F5344CB8AC3E}">
        <p14:creationId xmlns:p14="http://schemas.microsoft.com/office/powerpoint/2010/main" val="2562494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COVID-19 </a:t>
            </a:r>
            <a:r>
              <a:rPr lang="en-US" dirty="0"/>
              <a:t>F</a:t>
            </a:r>
            <a:r>
              <a:rPr lang="en-US" dirty="0" smtClean="0"/>
              <a:t>unding</a:t>
            </a:r>
            <a:endParaRPr lang="en-US" dirty="0"/>
          </a:p>
        </p:txBody>
      </p:sp>
      <p:sp>
        <p:nvSpPr>
          <p:cNvPr id="6" name="Content Placeholder 5"/>
          <p:cNvSpPr>
            <a:spLocks noGrp="1"/>
          </p:cNvSpPr>
          <p:nvPr>
            <p:ph sz="half" idx="1"/>
          </p:nvPr>
        </p:nvSpPr>
        <p:spPr>
          <a:xfrm>
            <a:off x="290945" y="1688124"/>
            <a:ext cx="11260589" cy="4712676"/>
          </a:xfrm>
        </p:spPr>
        <p:txBody>
          <a:bodyPr>
            <a:normAutofit/>
          </a:bodyPr>
          <a:lstStyle/>
          <a:p>
            <a:pPr marL="0" indent="0">
              <a:buNone/>
            </a:pPr>
            <a:r>
              <a:rPr lang="en-US" dirty="0" smtClean="0"/>
              <a:t>Largest New Programs for Local Governments</a:t>
            </a:r>
          </a:p>
          <a:p>
            <a:pPr lvl="1"/>
            <a:r>
              <a:rPr lang="en-US" dirty="0" smtClean="0"/>
              <a:t>Coronavirus Relief Fund (CRF</a:t>
            </a:r>
            <a:r>
              <a:rPr lang="en-US" dirty="0"/>
              <a:t>)</a:t>
            </a:r>
            <a:r>
              <a:rPr lang="en-US" dirty="0" smtClean="0"/>
              <a:t> </a:t>
            </a:r>
          </a:p>
          <a:p>
            <a:pPr lvl="2"/>
            <a:r>
              <a:rPr lang="en-US" dirty="0" smtClean="0"/>
              <a:t>21.019</a:t>
            </a:r>
          </a:p>
          <a:p>
            <a:pPr lvl="2"/>
            <a:r>
              <a:rPr lang="en-US" dirty="0" smtClean="0"/>
              <a:t>Subject to Single Audit, Treasury</a:t>
            </a:r>
          </a:p>
          <a:p>
            <a:pPr lvl="1"/>
            <a:r>
              <a:rPr lang="en-US" dirty="0" smtClean="0"/>
              <a:t>Emergency Rental Assistance Program (ERAP)</a:t>
            </a:r>
          </a:p>
          <a:p>
            <a:pPr lvl="2"/>
            <a:r>
              <a:rPr lang="en-US" dirty="0" smtClean="0"/>
              <a:t>21.023</a:t>
            </a:r>
          </a:p>
          <a:p>
            <a:pPr lvl="2"/>
            <a:r>
              <a:rPr lang="en-US" dirty="0" smtClean="0"/>
              <a:t>Subject to Single Audit, Treasury</a:t>
            </a:r>
            <a:endParaRPr lang="en-US" dirty="0"/>
          </a:p>
          <a:p>
            <a:pPr lvl="1"/>
            <a:r>
              <a:rPr lang="en-US" dirty="0" smtClean="0"/>
              <a:t>Coronavirus State and Local Fiscal Recovery Fund </a:t>
            </a:r>
            <a:r>
              <a:rPr lang="en-US" dirty="0" smtClean="0"/>
              <a:t>(</a:t>
            </a:r>
            <a:r>
              <a:rPr lang="en-US" dirty="0" smtClean="0"/>
              <a:t>CSLFRF</a:t>
            </a:r>
            <a:r>
              <a:rPr lang="en-US" dirty="0" smtClean="0"/>
              <a:t>)</a:t>
            </a:r>
            <a:endParaRPr lang="en-US" dirty="0"/>
          </a:p>
          <a:p>
            <a:pPr lvl="2"/>
            <a:r>
              <a:rPr lang="en-US" dirty="0" smtClean="0"/>
              <a:t>21.027</a:t>
            </a:r>
            <a:endParaRPr lang="en-US" dirty="0"/>
          </a:p>
          <a:p>
            <a:pPr lvl="2"/>
            <a:r>
              <a:rPr lang="en-US" dirty="0"/>
              <a:t>Subject to Single Audit, Treasury</a:t>
            </a:r>
          </a:p>
          <a:p>
            <a:pPr lvl="2"/>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4</a:t>
            </a:fld>
            <a:endParaRPr lang="en-US" dirty="0"/>
          </a:p>
        </p:txBody>
      </p:sp>
    </p:spTree>
    <p:extLst>
      <p:ext uri="{BB962C8B-B14F-4D97-AF65-F5344CB8AC3E}">
        <p14:creationId xmlns:p14="http://schemas.microsoft.com/office/powerpoint/2010/main" val="292524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American Rescue Plan Programs</a:t>
            </a:r>
            <a:endParaRPr lang="en-US" dirty="0"/>
          </a:p>
        </p:txBody>
      </p:sp>
      <p:sp>
        <p:nvSpPr>
          <p:cNvPr id="3" name="Content Placeholder 2"/>
          <p:cNvSpPr>
            <a:spLocks noGrp="1"/>
          </p:cNvSpPr>
          <p:nvPr>
            <p:ph idx="1"/>
          </p:nvPr>
        </p:nvSpPr>
        <p:spPr/>
        <p:txBody>
          <a:bodyPr/>
          <a:lstStyle/>
          <a:p>
            <a:r>
              <a:rPr lang="en-US" dirty="0" smtClean="0"/>
              <a:t>A list of all programs (8 pages) is </a:t>
            </a:r>
            <a:r>
              <a:rPr lang="en-US" dirty="0"/>
              <a:t>available at: </a:t>
            </a:r>
            <a:r>
              <a:rPr lang="en-US" dirty="0">
                <a:hlinkClick r:id="rId3"/>
              </a:rPr>
              <a:t>https://</a:t>
            </a:r>
            <a:r>
              <a:rPr lang="en-US" dirty="0" smtClean="0">
                <a:hlinkClick r:id="rId3"/>
              </a:rPr>
              <a:t>www.cfo.gov/assets/files/Revised-American-Rescue-Plan-Assistance-Listings_10-29-2021.pdf</a:t>
            </a:r>
            <a:endParaRPr lang="en-US" dirty="0" smtClean="0"/>
          </a:p>
          <a:p>
            <a:r>
              <a:rPr lang="en-US" dirty="0" smtClean="0"/>
              <a:t>Includes new and existing programs</a:t>
            </a:r>
          </a:p>
          <a:p>
            <a:endParaRPr lang="en-US" dirty="0"/>
          </a:p>
          <a:p>
            <a:pPr marL="0" indent="0">
              <a:buNone/>
            </a:pPr>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5</a:t>
            </a:fld>
            <a:endParaRPr lang="en-US" dirty="0"/>
          </a:p>
        </p:txBody>
      </p:sp>
      <p:pic>
        <p:nvPicPr>
          <p:cNvPr id="5" name="Picture 4"/>
          <p:cNvPicPr>
            <a:picLocks noChangeAspect="1"/>
          </p:cNvPicPr>
          <p:nvPr/>
        </p:nvPicPr>
        <p:blipFill>
          <a:blip r:embed="rId4"/>
          <a:stretch>
            <a:fillRect/>
          </a:stretch>
        </p:blipFill>
        <p:spPr>
          <a:xfrm>
            <a:off x="1086693" y="3684707"/>
            <a:ext cx="10636657" cy="540051"/>
          </a:xfrm>
          <a:prstGeom prst="rect">
            <a:avLst/>
          </a:prstGeom>
        </p:spPr>
      </p:pic>
      <p:pic>
        <p:nvPicPr>
          <p:cNvPr id="8" name="Picture 7"/>
          <p:cNvPicPr>
            <a:picLocks noChangeAspect="1"/>
          </p:cNvPicPr>
          <p:nvPr/>
        </p:nvPicPr>
        <p:blipFill>
          <a:blip r:embed="rId5"/>
          <a:stretch>
            <a:fillRect/>
          </a:stretch>
        </p:blipFill>
        <p:spPr>
          <a:xfrm>
            <a:off x="1086693" y="4488079"/>
            <a:ext cx="10366002" cy="549799"/>
          </a:xfrm>
          <a:prstGeom prst="rect">
            <a:avLst/>
          </a:prstGeom>
        </p:spPr>
      </p:pic>
    </p:spTree>
    <p:extLst>
      <p:ext uri="{BB962C8B-B14F-4D97-AF65-F5344CB8AC3E}">
        <p14:creationId xmlns:p14="http://schemas.microsoft.com/office/powerpoint/2010/main" val="2679084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9" y="303104"/>
            <a:ext cx="10515600" cy="691514"/>
          </a:xfrm>
        </p:spPr>
        <p:txBody>
          <a:bodyPr>
            <a:normAutofit fontScale="90000"/>
          </a:bodyPr>
          <a:lstStyle/>
          <a:p>
            <a:r>
              <a:rPr lang="en-US" dirty="0" smtClean="0"/>
              <a:t>ARPA: An Example</a:t>
            </a:r>
            <a:endParaRPr lang="en-US" dirty="0"/>
          </a:p>
        </p:txBody>
      </p:sp>
      <p:sp>
        <p:nvSpPr>
          <p:cNvPr id="3" name="Content Placeholder 2"/>
          <p:cNvSpPr>
            <a:spLocks noGrp="1"/>
          </p:cNvSpPr>
          <p:nvPr>
            <p:ph idx="1"/>
          </p:nvPr>
        </p:nvSpPr>
        <p:spPr>
          <a:xfrm>
            <a:off x="411479" y="1463818"/>
            <a:ext cx="3340807" cy="4712677"/>
          </a:xfrm>
        </p:spPr>
        <p:txBody>
          <a:bodyPr>
            <a:normAutofit/>
          </a:bodyPr>
          <a:lstStyle/>
          <a:p>
            <a:pPr marL="0" indent="0">
              <a:buNone/>
            </a:pPr>
            <a:r>
              <a:rPr lang="en-US" dirty="0" smtClean="0"/>
              <a:t>Maricopa County  $435M</a:t>
            </a:r>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4179007" y="1249679"/>
            <a:ext cx="7829475" cy="4923691"/>
          </a:xfrm>
          <a:prstGeom prst="rect">
            <a:avLst/>
          </a:prstGeom>
        </p:spPr>
      </p:pic>
      <p:sp>
        <p:nvSpPr>
          <p:cNvPr id="6" name="TextBox 5"/>
          <p:cNvSpPr txBox="1"/>
          <p:nvPr/>
        </p:nvSpPr>
        <p:spPr>
          <a:xfrm>
            <a:off x="6644640" y="365126"/>
            <a:ext cx="5363842" cy="646331"/>
          </a:xfrm>
          <a:prstGeom prst="rect">
            <a:avLst/>
          </a:prstGeom>
          <a:noFill/>
        </p:spPr>
        <p:txBody>
          <a:bodyPr wrap="square" rtlCol="0">
            <a:spAutoFit/>
          </a:bodyPr>
          <a:lstStyle/>
          <a:p>
            <a:r>
              <a:rPr lang="en-US" dirty="0"/>
              <a:t>https://www.maricopa.gov/5733/COVID-19-American-Rescue-Plan-Act-Funds</a:t>
            </a:r>
          </a:p>
        </p:txBody>
      </p:sp>
      <p:pic>
        <p:nvPicPr>
          <p:cNvPr id="7" name="Picture 6"/>
          <p:cNvPicPr>
            <a:picLocks noChangeAspect="1"/>
          </p:cNvPicPr>
          <p:nvPr/>
        </p:nvPicPr>
        <p:blipFill>
          <a:blip r:embed="rId4"/>
          <a:stretch>
            <a:fillRect/>
          </a:stretch>
        </p:blipFill>
        <p:spPr>
          <a:xfrm>
            <a:off x="157021" y="2821623"/>
            <a:ext cx="4021986" cy="1181418"/>
          </a:xfrm>
          <a:prstGeom prst="rect">
            <a:avLst/>
          </a:prstGeom>
        </p:spPr>
      </p:pic>
      <p:pic>
        <p:nvPicPr>
          <p:cNvPr id="8" name="Picture 7"/>
          <p:cNvPicPr>
            <a:picLocks noChangeAspect="1"/>
          </p:cNvPicPr>
          <p:nvPr/>
        </p:nvPicPr>
        <p:blipFill>
          <a:blip r:embed="rId5"/>
          <a:stretch>
            <a:fillRect/>
          </a:stretch>
        </p:blipFill>
        <p:spPr>
          <a:xfrm>
            <a:off x="157021" y="4335046"/>
            <a:ext cx="3963953" cy="1239940"/>
          </a:xfrm>
          <a:prstGeom prst="rect">
            <a:avLst/>
          </a:prstGeom>
        </p:spPr>
      </p:pic>
    </p:spTree>
    <p:extLst>
      <p:ext uri="{BB962C8B-B14F-4D97-AF65-F5344CB8AC3E}">
        <p14:creationId xmlns:p14="http://schemas.microsoft.com/office/powerpoint/2010/main" val="427628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Coronavirus Relief Fund (CRF) 21.019</a:t>
            </a:r>
            <a:endParaRPr lang="en-US" dirty="0"/>
          </a:p>
        </p:txBody>
      </p:sp>
      <p:sp>
        <p:nvSpPr>
          <p:cNvPr id="3" name="Content Placeholder 2"/>
          <p:cNvSpPr>
            <a:spLocks noGrp="1"/>
          </p:cNvSpPr>
          <p:nvPr>
            <p:ph idx="1"/>
          </p:nvPr>
        </p:nvSpPr>
        <p:spPr>
          <a:xfrm>
            <a:off x="838199" y="1547445"/>
            <a:ext cx="11095299" cy="4712677"/>
          </a:xfrm>
        </p:spPr>
        <p:txBody>
          <a:bodyPr>
            <a:normAutofit fontScale="92500" lnSpcReduction="20000"/>
          </a:bodyPr>
          <a:lstStyle/>
          <a:p>
            <a:pPr marL="0" indent="0">
              <a:buNone/>
            </a:pPr>
            <a:r>
              <a:rPr lang="en-US" dirty="0" smtClean="0"/>
              <a:t>Authorized under the CARES Act</a:t>
            </a:r>
          </a:p>
          <a:p>
            <a:pPr marL="0" indent="0">
              <a:buNone/>
            </a:pPr>
            <a:endParaRPr lang="en-US" dirty="0"/>
          </a:p>
          <a:p>
            <a:pPr marL="0" indent="0">
              <a:buNone/>
            </a:pPr>
            <a:r>
              <a:rPr lang="en-US" dirty="0" smtClean="0"/>
              <a:t>Fairly broad eligible uses:</a:t>
            </a:r>
          </a:p>
          <a:p>
            <a:pPr marL="0" indent="0">
              <a:buNone/>
            </a:pPr>
            <a:r>
              <a:rPr lang="en-US" dirty="0"/>
              <a:t>T</a:t>
            </a:r>
            <a:r>
              <a:rPr lang="en-US" dirty="0" smtClean="0"/>
              <a:t>o </a:t>
            </a:r>
            <a:r>
              <a:rPr lang="en-US" dirty="0"/>
              <a:t>provide direct payments to state, territorial, tribal and other local governments to cover:</a:t>
            </a:r>
          </a:p>
          <a:p>
            <a:pPr marL="514350" indent="-514350">
              <a:buAutoNum type="arabicPeriod"/>
            </a:pPr>
            <a:r>
              <a:rPr lang="en-US" dirty="0"/>
              <a:t>Necessary expenditures incurred due to the public health emergency with respect to COVID-19</a:t>
            </a:r>
          </a:p>
          <a:p>
            <a:pPr marL="514350" indent="-514350">
              <a:buAutoNum type="arabicPeriod"/>
            </a:pPr>
            <a:r>
              <a:rPr lang="en-US" dirty="0"/>
              <a:t>Costs that were not accounted for in the governments’ most recently approved budget as of March 27, 2020</a:t>
            </a:r>
          </a:p>
          <a:p>
            <a:pPr marL="514350" indent="-514350">
              <a:buAutoNum type="arabicPeriod"/>
            </a:pPr>
            <a:r>
              <a:rPr lang="en-US" dirty="0"/>
              <a:t>Costs that were incurred during the period that begins on March 1, 2020 and ends on December 30, </a:t>
            </a:r>
            <a:r>
              <a:rPr lang="en-US" dirty="0" smtClean="0"/>
              <a:t>2021</a:t>
            </a:r>
            <a:endParaRPr lang="en-US" dirty="0"/>
          </a:p>
          <a:p>
            <a:pPr marL="0" indent="0">
              <a:buNone/>
            </a:pPr>
            <a:endParaRPr lang="en-US" dirty="0" smtClean="0"/>
          </a:p>
          <a:p>
            <a:endParaRPr lang="en-US" dirty="0" smtClean="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392F93B5-351F-4848-A1D7-227DD99B4025}" type="slidenum">
              <a:rPr lang="en-US" smtClean="0"/>
              <a:pPr/>
              <a:t>7</a:t>
            </a:fld>
            <a:endParaRPr lang="en-US" dirty="0"/>
          </a:p>
        </p:txBody>
      </p:sp>
    </p:spTree>
    <p:extLst>
      <p:ext uri="{BB962C8B-B14F-4D97-AF65-F5344CB8AC3E}">
        <p14:creationId xmlns:p14="http://schemas.microsoft.com/office/powerpoint/2010/main" val="1435271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818"/>
            <a:ext cx="10515600" cy="646256"/>
          </a:xfrm>
        </p:spPr>
        <p:txBody>
          <a:bodyPr>
            <a:normAutofit fontScale="90000"/>
          </a:bodyPr>
          <a:lstStyle/>
          <a:p>
            <a:r>
              <a:rPr lang="en-US" dirty="0"/>
              <a:t>Emergency Rental Assistance Program (ERAP) 21.023</a:t>
            </a:r>
          </a:p>
        </p:txBody>
      </p:sp>
      <p:sp>
        <p:nvSpPr>
          <p:cNvPr id="4" name="Slide Number Placeholder 3"/>
          <p:cNvSpPr>
            <a:spLocks noGrp="1"/>
          </p:cNvSpPr>
          <p:nvPr>
            <p:ph type="sldNum" sz="quarter" idx="10"/>
          </p:nvPr>
        </p:nvSpPr>
        <p:spPr/>
        <p:txBody>
          <a:bodyPr/>
          <a:lstStyle/>
          <a:p>
            <a:fld id="{392F93B5-351F-4848-A1D7-227DD99B4025}" type="slidenum">
              <a:rPr lang="en-US" smtClean="0"/>
              <a:pPr/>
              <a:t>8</a:t>
            </a:fld>
            <a:endParaRPr lang="en-US" dirty="0"/>
          </a:p>
        </p:txBody>
      </p:sp>
      <p:sp>
        <p:nvSpPr>
          <p:cNvPr id="5" name="Content Placeholder 2"/>
          <p:cNvSpPr txBox="1">
            <a:spLocks/>
          </p:cNvSpPr>
          <p:nvPr/>
        </p:nvSpPr>
        <p:spPr>
          <a:xfrm>
            <a:off x="871810" y="2801257"/>
            <a:ext cx="10515600" cy="4712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accent6">
                    <a:lumMod val="75000"/>
                    <a:lumOff val="25000"/>
                  </a:schemeClr>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6">
                    <a:lumMod val="75000"/>
                    <a:lumOff val="25000"/>
                  </a:schemeClr>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accent6">
                    <a:lumMod val="75000"/>
                    <a:lumOff val="25000"/>
                  </a:schemeClr>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buSzPct val="70000"/>
              <a:buFont typeface="Wingdings" panose="05000000000000000000" pitchFamily="2" charset="2"/>
              <a:buChar char="Ø"/>
              <a:defRPr sz="2000" kern="1200">
                <a:solidFill>
                  <a:schemeClr val="accent6">
                    <a:lumMod val="75000"/>
                    <a:lumOff val="25000"/>
                  </a:schemeClr>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75000"/>
                    <a:lumOff val="25000"/>
                  </a:schemeClr>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For the most up to date guidance, visit the Treasury’s ERA website:</a:t>
            </a:r>
          </a:p>
          <a:p>
            <a:pPr marL="231775" indent="0">
              <a:buNone/>
            </a:pPr>
            <a:r>
              <a:rPr lang="en-US" sz="2700" dirty="0" smtClean="0">
                <a:hlinkClick r:id="rId3"/>
              </a:rPr>
              <a:t>https</a:t>
            </a:r>
            <a:r>
              <a:rPr lang="en-US" sz="2700" dirty="0">
                <a:hlinkClick r:id="rId3"/>
              </a:rPr>
              <a:t>://</a:t>
            </a:r>
            <a:r>
              <a:rPr lang="en-US" sz="2700" dirty="0" smtClean="0">
                <a:hlinkClick r:id="rId3"/>
              </a:rPr>
              <a:t>home.treasury.gov/policy-issues/coronavirus/assistance-for-state-local-and-tribal-governments/emergency-rental-assistance-program</a:t>
            </a:r>
            <a:endParaRPr lang="en-US" sz="2700" dirty="0" smtClean="0"/>
          </a:p>
          <a:p>
            <a:pPr marL="231775" indent="-231775"/>
            <a:r>
              <a:rPr lang="en-US" dirty="0" smtClean="0"/>
              <a:t>Much of this funding was passed through to local nonprofit </a:t>
            </a:r>
            <a:r>
              <a:rPr lang="en-US" dirty="0" smtClean="0"/>
              <a:t>organizations.</a:t>
            </a:r>
            <a:endParaRPr lang="en-US" dirty="0"/>
          </a:p>
          <a:p>
            <a:pPr marL="231775" indent="0">
              <a:buNone/>
            </a:pPr>
            <a:endParaRPr lang="en-US" sz="2700" dirty="0" smtClean="0"/>
          </a:p>
        </p:txBody>
      </p:sp>
      <p:grpSp>
        <p:nvGrpSpPr>
          <p:cNvPr id="7" name="Group 6"/>
          <p:cNvGrpSpPr/>
          <p:nvPr/>
        </p:nvGrpSpPr>
        <p:grpSpPr>
          <a:xfrm>
            <a:off x="838200" y="1547445"/>
            <a:ext cx="10062028" cy="1007069"/>
            <a:chOff x="0" y="43351"/>
            <a:chExt cx="10515600" cy="913016"/>
          </a:xfrm>
        </p:grpSpPr>
        <p:sp>
          <p:nvSpPr>
            <p:cNvPr id="8" name="Rounded Rectangle 7"/>
            <p:cNvSpPr/>
            <p:nvPr/>
          </p:nvSpPr>
          <p:spPr>
            <a:xfrm>
              <a:off x="0" y="43351"/>
              <a:ext cx="10515600" cy="91301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5125" y="78477"/>
              <a:ext cx="10480475" cy="87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dirty="0" smtClean="0"/>
                <a:t>Provides grantees with funding available to assist households that are unable to pay rent or utilities.</a:t>
              </a:r>
              <a:endParaRPr lang="en-US" sz="3000" kern="1200" dirty="0"/>
            </a:p>
          </p:txBody>
        </p:sp>
      </p:grpSp>
    </p:spTree>
    <p:extLst>
      <p:ext uri="{BB962C8B-B14F-4D97-AF65-F5344CB8AC3E}">
        <p14:creationId xmlns:p14="http://schemas.microsoft.com/office/powerpoint/2010/main" val="405035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5045"/>
            <a:ext cx="10515600" cy="646256"/>
          </a:xfrm>
        </p:spPr>
        <p:txBody>
          <a:bodyPr>
            <a:normAutofit fontScale="90000"/>
          </a:bodyPr>
          <a:lstStyle/>
          <a:p>
            <a:r>
              <a:rPr lang="en-US" dirty="0" smtClean="0"/>
              <a:t>Emergency Rental Assistance - Details</a:t>
            </a:r>
            <a:endParaRPr lang="en-US" dirty="0"/>
          </a:p>
        </p:txBody>
      </p:sp>
      <p:sp>
        <p:nvSpPr>
          <p:cNvPr id="4" name="Slide Number Placeholder 3"/>
          <p:cNvSpPr>
            <a:spLocks noGrp="1"/>
          </p:cNvSpPr>
          <p:nvPr>
            <p:ph type="sldNum" sz="quarter" idx="10"/>
          </p:nvPr>
        </p:nvSpPr>
        <p:spPr/>
        <p:txBody>
          <a:bodyPr/>
          <a:lstStyle/>
          <a:p>
            <a:fld id="{392F93B5-351F-4848-A1D7-227DD99B4025}" type="slidenum">
              <a:rPr lang="en-US" smtClean="0"/>
              <a:pPr/>
              <a:t>9</a:t>
            </a:fld>
            <a:endParaRPr lang="en-US" dirty="0"/>
          </a:p>
        </p:txBody>
      </p:sp>
      <p:sp>
        <p:nvSpPr>
          <p:cNvPr id="5" name="Content Placeholder 2"/>
          <p:cNvSpPr txBox="1">
            <a:spLocks/>
          </p:cNvSpPr>
          <p:nvPr/>
        </p:nvSpPr>
        <p:spPr>
          <a:xfrm>
            <a:off x="639582" y="1523999"/>
            <a:ext cx="10515600" cy="47126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3200" kern="1200">
                <a:solidFill>
                  <a:schemeClr val="accent6">
                    <a:lumMod val="75000"/>
                    <a:lumOff val="25000"/>
                  </a:schemeClr>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accent6">
                    <a:lumMod val="75000"/>
                    <a:lumOff val="25000"/>
                  </a:schemeClr>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accent6">
                    <a:lumMod val="75000"/>
                    <a:lumOff val="25000"/>
                  </a:schemeClr>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buSzPct val="70000"/>
              <a:buFont typeface="Wingdings" panose="05000000000000000000" pitchFamily="2" charset="2"/>
              <a:buChar char="Ø"/>
              <a:defRPr sz="2000" kern="1200">
                <a:solidFill>
                  <a:schemeClr val="accent6">
                    <a:lumMod val="75000"/>
                    <a:lumOff val="25000"/>
                  </a:schemeClr>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75000"/>
                    <a:lumOff val="25000"/>
                  </a:schemeClr>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CRRSA funded $25B, and ARPA added an additional $</a:t>
            </a:r>
            <a:r>
              <a:rPr lang="en-US" dirty="0" smtClean="0"/>
              <a:t>21B</a:t>
            </a:r>
          </a:p>
          <a:p>
            <a:r>
              <a:rPr lang="en-US" dirty="0" smtClean="0"/>
              <a:t>ERA1 funds expire on September 30, 2022</a:t>
            </a:r>
          </a:p>
          <a:p>
            <a:r>
              <a:rPr lang="en-US" dirty="0" smtClean="0"/>
              <a:t>ERA2 funds expire on September 30, 2025</a:t>
            </a:r>
          </a:p>
          <a:p>
            <a:r>
              <a:rPr lang="en-US" dirty="0" smtClean="0"/>
              <a:t>Payments are made directly to states, US territories and local governments with more than 200,000 residents.</a:t>
            </a:r>
          </a:p>
        </p:txBody>
      </p:sp>
    </p:spTree>
    <p:extLst>
      <p:ext uri="{BB962C8B-B14F-4D97-AF65-F5344CB8AC3E}">
        <p14:creationId xmlns:p14="http://schemas.microsoft.com/office/powerpoint/2010/main" val="3633359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ttom Bar External">
  <a:themeElements>
    <a:clrScheme name="HeinfeldMeech3">
      <a:dk1>
        <a:srgbClr val="005D7B"/>
      </a:dk1>
      <a:lt1>
        <a:srgbClr val="E9E9EA"/>
      </a:lt1>
      <a:dk2>
        <a:srgbClr val="003E52"/>
      </a:dk2>
      <a:lt2>
        <a:srgbClr val="E2E2E2"/>
      </a:lt2>
      <a:accent1>
        <a:srgbClr val="007DA4"/>
      </a:accent1>
      <a:accent2>
        <a:srgbClr val="717271"/>
      </a:accent2>
      <a:accent3>
        <a:srgbClr val="939598"/>
      </a:accent3>
      <a:accent4>
        <a:srgbClr val="6EBED1"/>
      </a:accent4>
      <a:accent5>
        <a:srgbClr val="E9E9EA"/>
      </a:accent5>
      <a:accent6>
        <a:srgbClr val="161617"/>
      </a:accent6>
      <a:hlink>
        <a:srgbClr val="6EBED1"/>
      </a:hlink>
      <a:folHlink>
        <a:srgbClr val="007D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p Bar External">
  <a:themeElements>
    <a:clrScheme name="HeinfeldMeech3">
      <a:dk1>
        <a:srgbClr val="005D7B"/>
      </a:dk1>
      <a:lt1>
        <a:srgbClr val="E9E9EA"/>
      </a:lt1>
      <a:dk2>
        <a:srgbClr val="003E52"/>
      </a:dk2>
      <a:lt2>
        <a:srgbClr val="E2E2E2"/>
      </a:lt2>
      <a:accent1>
        <a:srgbClr val="007DA4"/>
      </a:accent1>
      <a:accent2>
        <a:srgbClr val="717271"/>
      </a:accent2>
      <a:accent3>
        <a:srgbClr val="939598"/>
      </a:accent3>
      <a:accent4>
        <a:srgbClr val="6EBED1"/>
      </a:accent4>
      <a:accent5>
        <a:srgbClr val="E9E9EA"/>
      </a:accent5>
      <a:accent6>
        <a:srgbClr val="161617"/>
      </a:accent6>
      <a:hlink>
        <a:srgbClr val="6EBED1"/>
      </a:hlink>
      <a:folHlink>
        <a:srgbClr val="007D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97D1BF8139A4A9C760551D4A69158" ma:contentTypeVersion="13" ma:contentTypeDescription="Create a new document." ma:contentTypeScope="" ma:versionID="beef2b5db194e1aea94490b4f86f426c">
  <xsd:schema xmlns:xsd="http://www.w3.org/2001/XMLSchema" xmlns:xs="http://www.w3.org/2001/XMLSchema" xmlns:p="http://schemas.microsoft.com/office/2006/metadata/properties" xmlns:ns2="d738ab95-2525-4f32-96f2-a1549ec508a2" xmlns:ns3="134385c8-ade7-48bc-bf02-2506a90660d3" targetNamespace="http://schemas.microsoft.com/office/2006/metadata/properties" ma:root="true" ma:fieldsID="02a67aa375d312e63d85b7f8347552c9" ns2:_="" ns3:_="">
    <xsd:import namespace="d738ab95-2525-4f32-96f2-a1549ec508a2"/>
    <xsd:import namespace="134385c8-ade7-48bc-bf02-2506a90660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8ab95-2525-4f32-96f2-a1549ec508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4385c8-ade7-48bc-bf02-2506a90660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131FDF-525E-4CC1-A300-47BD1736EBA6}"/>
</file>

<file path=customXml/itemProps2.xml><?xml version="1.0" encoding="utf-8"?>
<ds:datastoreItem xmlns:ds="http://schemas.openxmlformats.org/officeDocument/2006/customXml" ds:itemID="{8842587F-EA01-44CB-BC43-4F8C03A0ABCF}"/>
</file>

<file path=customXml/itemProps3.xml><?xml version="1.0" encoding="utf-8"?>
<ds:datastoreItem xmlns:ds="http://schemas.openxmlformats.org/officeDocument/2006/customXml" ds:itemID="{C921DA64-2E15-4709-8904-8C1CA5C423EF}"/>
</file>

<file path=docProps/app.xml><?xml version="1.0" encoding="utf-8"?>
<Properties xmlns="http://schemas.openxmlformats.org/officeDocument/2006/extended-properties" xmlns:vt="http://schemas.openxmlformats.org/officeDocument/2006/docPropsVTypes">
  <Template/>
  <TotalTime>3365</TotalTime>
  <Words>1912</Words>
  <Application>Microsoft Office PowerPoint</Application>
  <PresentationFormat>Widescreen</PresentationFormat>
  <Paragraphs>274</Paragraphs>
  <Slides>33</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Proxima Nova</vt:lpstr>
      <vt:lpstr>Proxima Nova Semibold</vt:lpstr>
      <vt:lpstr>Wingdings</vt:lpstr>
      <vt:lpstr>Bottom Bar External</vt:lpstr>
      <vt:lpstr>Top Bar External</vt:lpstr>
      <vt:lpstr>Impact of the American Rescue Plan and Other Single Audit Updates </vt:lpstr>
      <vt:lpstr>What we will cover today </vt:lpstr>
      <vt:lpstr>COVID-19 Timeline</vt:lpstr>
      <vt:lpstr>COVID-19 Funding</vt:lpstr>
      <vt:lpstr>American Rescue Plan Programs</vt:lpstr>
      <vt:lpstr>ARPA: An Example</vt:lpstr>
      <vt:lpstr>Coronavirus Relief Fund (CRF) 21.019</vt:lpstr>
      <vt:lpstr>Emergency Rental Assistance Program (ERAP) 21.023</vt:lpstr>
      <vt:lpstr>Emergency Rental Assistance - Details</vt:lpstr>
      <vt:lpstr>Coronavirus State and Local Fiscal Recovery Funds (CSLFRF) 21.027</vt:lpstr>
      <vt:lpstr>CSLFRF - Timeline</vt:lpstr>
      <vt:lpstr>CSLFRF – Revenue Replacement</vt:lpstr>
      <vt:lpstr>CSLFRF – Resources</vt:lpstr>
      <vt:lpstr>Key Changes between the Interim Final Rule and Final Rule</vt:lpstr>
      <vt:lpstr>Impact on Single Audits</vt:lpstr>
      <vt:lpstr>OMB Compliance Supplement </vt:lpstr>
      <vt:lpstr>Compliance Supplement Status</vt:lpstr>
      <vt:lpstr>Compliance Supplement Status</vt:lpstr>
      <vt:lpstr>2022 Compliance Supplement Status</vt:lpstr>
      <vt:lpstr>High Risk Program Guidance</vt:lpstr>
      <vt:lpstr>Other COVID Implications on Single Audits  </vt:lpstr>
      <vt:lpstr>Audit Extensions </vt:lpstr>
      <vt:lpstr>Impact on Compliance and Accuracy of SEFA</vt:lpstr>
      <vt:lpstr>New Reporting Requirement </vt:lpstr>
      <vt:lpstr>Subrecipient Monitoring</vt:lpstr>
      <vt:lpstr>Subrecipient Monitoring Requirements</vt:lpstr>
      <vt:lpstr>SEFA – Timing Issues</vt:lpstr>
      <vt:lpstr>Timing Example</vt:lpstr>
      <vt:lpstr>Inaccuracies in SEFA to Avoid</vt:lpstr>
      <vt:lpstr>Tips for Preparing an Accurate SEFA</vt:lpstr>
      <vt:lpstr>Reporting COVID Grants on SEFA</vt:lpstr>
      <vt:lpstr>Start Preparing for the Fiscal Year 2022 Single Audit Early!</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Charisse Warsco</dc:creator>
  <cp:lastModifiedBy>Jill Shaw</cp:lastModifiedBy>
  <cp:revision>294</cp:revision>
  <cp:lastPrinted>2016-02-16T19:06:15Z</cp:lastPrinted>
  <dcterms:created xsi:type="dcterms:W3CDTF">2016-02-16T16:42:50Z</dcterms:created>
  <dcterms:modified xsi:type="dcterms:W3CDTF">2022-01-10T02:38:13Z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0x01010085897D1BF8139A4A9C760551D4A69158</vt:lpwstr>
  </property>
</Properties>
</file>